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41"/>
  </p:notesMasterIdLst>
  <p:handoutMasterIdLst>
    <p:handoutMasterId r:id="rId42"/>
  </p:handoutMasterIdLst>
  <p:sldIdLst>
    <p:sldId id="257" r:id="rId5"/>
    <p:sldId id="389"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12" r:id="rId27"/>
    <p:sldId id="413" r:id="rId28"/>
    <p:sldId id="414" r:id="rId29"/>
    <p:sldId id="415" r:id="rId30"/>
    <p:sldId id="416" r:id="rId31"/>
    <p:sldId id="417" r:id="rId32"/>
    <p:sldId id="418" r:id="rId33"/>
    <p:sldId id="419" r:id="rId34"/>
    <p:sldId id="420" r:id="rId35"/>
    <p:sldId id="421" r:id="rId36"/>
    <p:sldId id="422" r:id="rId37"/>
    <p:sldId id="423" r:id="rId38"/>
    <p:sldId id="424" r:id="rId39"/>
    <p:sldId id="391" r:id="rId40"/>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98" d="100"/>
          <a:sy n="98" d="100"/>
        </p:scale>
        <p:origin x="120" y="7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12/12/2023</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12/12/2023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12/12/2023</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0"/>
            <a:ext cx="4739640" cy="2022231"/>
          </a:xfrm>
        </p:spPr>
        <p:txBody>
          <a:bodyPr rtlCol="0" anchor="b" anchorCtr="0">
            <a:normAutofit/>
          </a:bodyPr>
          <a:lstStyle/>
          <a:p>
            <a:pPr algn="ctr" rtl="0"/>
            <a:r>
              <a:rPr lang="fr-FR" dirty="0">
                <a:latin typeface="Comic Sans MS" panose="030F0702030302020204" pitchFamily="66" charset="0"/>
              </a:rPr>
              <a:t>DOSAGES TITRAGES</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69F717E1-8A0C-377C-FEDF-872B35682995}"/>
              </a:ext>
            </a:extLst>
          </p:cNvPr>
          <p:cNvPicPr>
            <a:picLocks noChangeAspect="1"/>
          </p:cNvPicPr>
          <p:nvPr/>
        </p:nvPicPr>
        <p:blipFill rotWithShape="1">
          <a:blip r:embed="rId2"/>
          <a:srcRect r="35674" b="4686"/>
          <a:stretch/>
        </p:blipFill>
        <p:spPr>
          <a:xfrm>
            <a:off x="2060379" y="685136"/>
            <a:ext cx="8071242" cy="6014602"/>
          </a:xfrm>
          <a:prstGeom prst="rect">
            <a:avLst/>
          </a:prstGeom>
        </p:spPr>
      </p:pic>
      <p:sp>
        <p:nvSpPr>
          <p:cNvPr id="4" name="ZoneTexte 3">
            <a:extLst>
              <a:ext uri="{FF2B5EF4-FFF2-40B4-BE49-F238E27FC236}">
                <a16:creationId xmlns:a16="http://schemas.microsoft.com/office/drawing/2014/main" id="{DCE43B53-88EA-F60C-1559-8B14F670F77C}"/>
              </a:ext>
            </a:extLst>
          </p:cNvPr>
          <p:cNvSpPr txBox="1"/>
          <p:nvPr/>
        </p:nvSpPr>
        <p:spPr>
          <a:xfrm>
            <a:off x="-1790" y="20448"/>
            <a:ext cx="12193790" cy="584775"/>
          </a:xfrm>
          <a:prstGeom prst="rect">
            <a:avLst/>
          </a:prstGeom>
          <a:noFill/>
        </p:spPr>
        <p:txBody>
          <a:bodyPr wrap="square">
            <a:spAutoFit/>
          </a:bodyPr>
          <a:lstStyle/>
          <a:p>
            <a:pPr algn="ctr"/>
            <a:r>
              <a:rPr lang="fr-FR" sz="3200" dirty="0">
                <a:effectLst/>
                <a:latin typeface="Comic Sans MS" panose="030F0702030302020204" pitchFamily="66" charset="0"/>
                <a:ea typeface="Times New Roman" panose="02020603050405020304" pitchFamily="18" charset="0"/>
                <a:cs typeface="Times New Roman" panose="02020603050405020304" pitchFamily="18" charset="0"/>
              </a:rPr>
              <a:t>courbe d'étalonnage </a:t>
            </a:r>
            <a:endParaRPr lang="fr-FR" sz="3200" dirty="0"/>
          </a:p>
        </p:txBody>
      </p:sp>
    </p:spTree>
    <p:extLst>
      <p:ext uri="{BB962C8B-B14F-4D97-AF65-F5344CB8AC3E}">
        <p14:creationId xmlns:p14="http://schemas.microsoft.com/office/powerpoint/2010/main" val="213719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C76DE2F-A458-53D6-A824-97E314FA6FDD}"/>
              </a:ext>
            </a:extLst>
          </p:cNvPr>
          <p:cNvSpPr txBox="1"/>
          <p:nvPr/>
        </p:nvSpPr>
        <p:spPr>
          <a:xfrm>
            <a:off x="-1464" y="0"/>
            <a:ext cx="12193464" cy="4970656"/>
          </a:xfrm>
          <a:prstGeom prst="rect">
            <a:avLst/>
          </a:prstGeom>
          <a:noFill/>
        </p:spPr>
        <p:txBody>
          <a:bodyPr wrap="square">
            <a:spAutoFit/>
          </a:bodyPr>
          <a:lstStyle/>
          <a:p>
            <a:pPr algn="ctr">
              <a:lnSpc>
                <a:spcPct val="107000"/>
              </a:lnSpc>
              <a:spcAft>
                <a:spcPts val="800"/>
              </a:spcAft>
            </a:pP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Détermination de la concentration en glucose de la solution inconnue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prélève un volume V = 100 </a:t>
            </a:r>
            <a:r>
              <a:rPr lang="fr-FR" sz="2400" dirty="0" err="1">
                <a:effectLst/>
                <a:latin typeface="Comic Sans MS" panose="030F0702030302020204" pitchFamily="66" charset="0"/>
                <a:ea typeface="Times New Roman" panose="02020603050405020304" pitchFamily="18" charset="0"/>
                <a:cs typeface="Times New Roman" panose="02020603050405020304" pitchFamily="18" charset="0"/>
              </a:rPr>
              <a:t>mL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solution inconnue dans une fiole jaugée afin d'en mesurer sa masse et en déduire sa masse volumique </a:t>
            </a:r>
            <a:r>
              <a:rPr lang="fr-FR" sz="3200" dirty="0" err="1">
                <a:effectLst/>
                <a:latin typeface="Symbol" panose="05050102010706020507" pitchFamily="18" charset="2"/>
                <a:ea typeface="Times New Roman" panose="02020603050405020304" pitchFamily="18" charset="0"/>
                <a:cs typeface="Times New Roman" panose="02020603050405020304" pitchFamily="18" charset="0"/>
              </a:rPr>
              <a:t>r</a:t>
            </a:r>
            <a:r>
              <a:rPr lang="fr-FR" sz="2400"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reporte sa valeur sur la courbe d'étalonnage afin d'en déduire la concentration massique </a:t>
            </a:r>
            <a:r>
              <a:rPr lang="fr-FR" sz="2400" dirty="0" err="1">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mX</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en glucose de la solution inconnue.</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Par exemple pour une masse volumique </a:t>
            </a:r>
            <a:r>
              <a:rPr lang="fr-FR" sz="3200" dirty="0">
                <a:effectLst/>
                <a:latin typeface="Symbol" panose="05050102010706020507" pitchFamily="18" charset="2"/>
                <a:ea typeface="Times New Roman" panose="02020603050405020304" pitchFamily="18" charset="0"/>
                <a:cs typeface="Times New Roman" panose="02020603050405020304" pitchFamily="18" charset="0"/>
              </a:rPr>
              <a:t>r</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 1,012 g/</a:t>
            </a:r>
            <a:r>
              <a:rPr lang="fr-FR" sz="2400" dirty="0" err="1">
                <a:effectLst/>
                <a:latin typeface="Comic Sans MS" panose="030F0702030302020204" pitchFamily="66" charset="0"/>
                <a:ea typeface="Times New Roman" panose="02020603050405020304" pitchFamily="18" charset="0"/>
                <a:cs typeface="Times New Roman" panose="02020603050405020304" pitchFamily="18" charset="0"/>
              </a:rPr>
              <a:t>mL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on trouvera une concentration massique </a:t>
            </a:r>
            <a:r>
              <a:rPr lang="fr-FR" sz="2400" dirty="0" err="1">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mX</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 41 g/L de glucose.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128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34DFFA4-E931-CE2B-12AA-3638B3768FAF}"/>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4 - Dosage spectrophotométrie par étalonnage</a:t>
            </a:r>
            <a:endParaRPr lang="fr-FR" sz="3200" dirty="0"/>
          </a:p>
        </p:txBody>
      </p:sp>
      <p:sp>
        <p:nvSpPr>
          <p:cNvPr id="5" name="ZoneTexte 4">
            <a:extLst>
              <a:ext uri="{FF2B5EF4-FFF2-40B4-BE49-F238E27FC236}">
                <a16:creationId xmlns:a16="http://schemas.microsoft.com/office/drawing/2014/main" id="{7FAD33F4-9107-11CE-2BF6-0206FE06565A}"/>
              </a:ext>
            </a:extLst>
          </p:cNvPr>
          <p:cNvSpPr txBox="1"/>
          <p:nvPr/>
        </p:nvSpPr>
        <p:spPr>
          <a:xfrm>
            <a:off x="-2196" y="850525"/>
            <a:ext cx="7475658" cy="3785652"/>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utilise un colorimètre ou un spectrophotomètre afin de réaliser une série de mesures d'absorbance à une de plusieurs solutions colorées de concentrations différentes.</a:t>
            </a:r>
          </a:p>
          <a:p>
            <a:pPr algn="just"/>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utilisera une lumière colorée ayant une longueur d'onde correspondant au maximum d'absorption de la solution,</a:t>
            </a:r>
          </a:p>
          <a:p>
            <a:pPr algn="just"/>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obtient ainsi une courbe d'étalonnage.</a:t>
            </a:r>
          </a:p>
        </p:txBody>
      </p:sp>
      <p:pic>
        <p:nvPicPr>
          <p:cNvPr id="6" name="Image 5">
            <a:extLst>
              <a:ext uri="{FF2B5EF4-FFF2-40B4-BE49-F238E27FC236}">
                <a16:creationId xmlns:a16="http://schemas.microsoft.com/office/drawing/2014/main" id="{5246311D-516F-06E8-0FC4-F2D0DB329C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9888" y="1035164"/>
            <a:ext cx="4155159" cy="3698386"/>
          </a:xfrm>
          <a:prstGeom prst="rect">
            <a:avLst/>
          </a:prstGeom>
        </p:spPr>
      </p:pic>
      <p:sp>
        <p:nvSpPr>
          <p:cNvPr id="8" name="ZoneTexte 7">
            <a:extLst>
              <a:ext uri="{FF2B5EF4-FFF2-40B4-BE49-F238E27FC236}">
                <a16:creationId xmlns:a16="http://schemas.microsoft.com/office/drawing/2014/main" id="{9EBF8445-59B5-446F-ED18-6EB6E6481D27}"/>
              </a:ext>
            </a:extLst>
          </p:cNvPr>
          <p:cNvSpPr txBox="1"/>
          <p:nvPr/>
        </p:nvSpPr>
        <p:spPr>
          <a:xfrm>
            <a:off x="0" y="4906042"/>
            <a:ext cx="12192000" cy="830997"/>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mesure de l'absorbance A</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la solution inconnue permettra d'en déduire la valeur de sa concentration C</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829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2" name="Tableau 1">
            <a:extLst>
              <a:ext uri="{FF2B5EF4-FFF2-40B4-BE49-F238E27FC236}">
                <a16:creationId xmlns:a16="http://schemas.microsoft.com/office/drawing/2014/main" id="{166995EB-8FA5-BE82-9DCC-3D5B2A6439E7}"/>
              </a:ext>
            </a:extLst>
          </p:cNvPr>
          <p:cNvGraphicFramePr>
            <a:graphicFrameLocks noGrp="1"/>
          </p:cNvGraphicFramePr>
          <p:nvPr>
            <p:extLst>
              <p:ext uri="{D42A27DB-BD31-4B8C-83A1-F6EECF244321}">
                <p14:modId xmlns:p14="http://schemas.microsoft.com/office/powerpoint/2010/main" val="2275603982"/>
              </p:ext>
            </p:extLst>
          </p:nvPr>
        </p:nvGraphicFramePr>
        <p:xfrm>
          <a:off x="152401" y="3404474"/>
          <a:ext cx="11887197" cy="1548003"/>
        </p:xfrm>
        <a:graphic>
          <a:graphicData uri="http://schemas.openxmlformats.org/drawingml/2006/table">
            <a:tbl>
              <a:tblPr firstRow="1" firstCol="1" bandRow="1">
                <a:tableStyleId>{5C22544A-7EE6-4342-B048-85BDC9FD1C3A}</a:tableStyleId>
              </a:tblPr>
              <a:tblGrid>
                <a:gridCol w="1847130">
                  <a:extLst>
                    <a:ext uri="{9D8B030D-6E8A-4147-A177-3AD203B41FA5}">
                      <a16:colId xmlns:a16="http://schemas.microsoft.com/office/drawing/2014/main" val="1772916325"/>
                    </a:ext>
                  </a:extLst>
                </a:gridCol>
                <a:gridCol w="10040067">
                  <a:extLst>
                    <a:ext uri="{9D8B030D-6E8A-4147-A177-3AD203B41FA5}">
                      <a16:colId xmlns:a16="http://schemas.microsoft.com/office/drawing/2014/main" val="1703262971"/>
                    </a:ext>
                  </a:extLst>
                </a:gridCol>
              </a:tblGrid>
              <a:tr h="0">
                <a:tc>
                  <a:txBody>
                    <a:bodyPr/>
                    <a:lstStyle/>
                    <a:p>
                      <a:pPr algn="ctr">
                        <a:lnSpc>
                          <a:spcPct val="107000"/>
                        </a:lnSpc>
                        <a:spcAft>
                          <a:spcPts val="800"/>
                        </a:spcAft>
                      </a:pPr>
                      <a:r>
                        <a:rPr lang="fr-FR" sz="2800" dirty="0">
                          <a:solidFill>
                            <a:srgbClr val="00B050"/>
                          </a:solidFill>
                          <a:effectLst/>
                          <a:latin typeface="Comic Sans MS" panose="030F0702030302020204" pitchFamily="66" charset="0"/>
                        </a:rPr>
                        <a:t>A = </a:t>
                      </a:r>
                      <a:r>
                        <a:rPr lang="fr-FR" sz="2800" dirty="0" err="1">
                          <a:solidFill>
                            <a:srgbClr val="00B050"/>
                          </a:solidFill>
                          <a:effectLst/>
                          <a:latin typeface="Comic Sans MS" panose="030F0702030302020204" pitchFamily="66" charset="0"/>
                        </a:rPr>
                        <a:t>k.C</a:t>
                      </a:r>
                      <a:endParaRPr lang="fr-FR" sz="28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r>
                        <a:rPr lang="fr-FR" sz="2800" dirty="0">
                          <a:solidFill>
                            <a:srgbClr val="00B050"/>
                          </a:solidFill>
                          <a:effectLst/>
                          <a:latin typeface="Comic Sans MS" panose="030F0702030302020204" pitchFamily="66" charset="0"/>
                        </a:rPr>
                        <a:t>A: Absorbance de la solution (sans unité)</a:t>
                      </a:r>
                    </a:p>
                    <a:p>
                      <a:pPr algn="just">
                        <a:lnSpc>
                          <a:spcPct val="107000"/>
                        </a:lnSpc>
                        <a:spcAft>
                          <a:spcPts val="800"/>
                        </a:spcAft>
                      </a:pPr>
                      <a:r>
                        <a:rPr lang="fr-FR" sz="2800" dirty="0">
                          <a:solidFill>
                            <a:srgbClr val="00B050"/>
                          </a:solidFill>
                          <a:effectLst/>
                          <a:latin typeface="Comic Sans MS" panose="030F0702030302020204" pitchFamily="66" charset="0"/>
                        </a:rPr>
                        <a:t>k: Coefficient de proportionnalité (L.mol</a:t>
                      </a:r>
                      <a:r>
                        <a:rPr lang="fr-FR" sz="2800" baseline="30000" dirty="0">
                          <a:solidFill>
                            <a:srgbClr val="00B050"/>
                          </a:solidFill>
                          <a:effectLst/>
                          <a:latin typeface="Comic Sans MS" panose="030F0702030302020204" pitchFamily="66" charset="0"/>
                        </a:rPr>
                        <a:t>-1</a:t>
                      </a:r>
                      <a:r>
                        <a:rPr lang="fr-FR" sz="2800" dirty="0">
                          <a:solidFill>
                            <a:srgbClr val="00B050"/>
                          </a:solidFill>
                          <a:effectLst/>
                          <a:latin typeface="Comic Sans MS" panose="030F0702030302020204" pitchFamily="66" charset="0"/>
                        </a:rPr>
                        <a:t> ou L.g</a:t>
                      </a:r>
                      <a:r>
                        <a:rPr lang="fr-FR" sz="2800" baseline="30000" dirty="0">
                          <a:solidFill>
                            <a:srgbClr val="00B050"/>
                          </a:solidFill>
                          <a:effectLst/>
                          <a:latin typeface="Comic Sans MS" panose="030F0702030302020204" pitchFamily="66" charset="0"/>
                        </a:rPr>
                        <a:t>-1</a:t>
                      </a:r>
                      <a:r>
                        <a:rPr lang="fr-FR" sz="2800" dirty="0">
                          <a:solidFill>
                            <a:srgbClr val="00B050"/>
                          </a:solidFill>
                          <a:effectLst/>
                          <a:latin typeface="Comic Sans MS" panose="030F0702030302020204" pitchFamily="66" charset="0"/>
                        </a:rPr>
                        <a:t>)</a:t>
                      </a:r>
                    </a:p>
                    <a:p>
                      <a:pPr algn="just">
                        <a:lnSpc>
                          <a:spcPct val="107000"/>
                        </a:lnSpc>
                        <a:spcAft>
                          <a:spcPts val="800"/>
                        </a:spcAft>
                      </a:pPr>
                      <a:r>
                        <a:rPr lang="fr-FR" sz="2800" dirty="0">
                          <a:solidFill>
                            <a:srgbClr val="00B050"/>
                          </a:solidFill>
                          <a:effectLst/>
                          <a:latin typeface="Comic Sans MS" panose="030F0702030302020204" pitchFamily="66" charset="0"/>
                        </a:rPr>
                        <a:t>C: Concentration molaire ou massique (mol.L</a:t>
                      </a:r>
                      <a:r>
                        <a:rPr lang="fr-FR" sz="2800" baseline="30000" dirty="0">
                          <a:solidFill>
                            <a:srgbClr val="00B050"/>
                          </a:solidFill>
                          <a:effectLst/>
                          <a:latin typeface="Comic Sans MS" panose="030F0702030302020204" pitchFamily="66" charset="0"/>
                        </a:rPr>
                        <a:t>-1</a:t>
                      </a:r>
                      <a:r>
                        <a:rPr lang="fr-FR" sz="2800" dirty="0">
                          <a:solidFill>
                            <a:srgbClr val="00B050"/>
                          </a:solidFill>
                          <a:effectLst/>
                          <a:latin typeface="Comic Sans MS" panose="030F0702030302020204" pitchFamily="66" charset="0"/>
                        </a:rPr>
                        <a:t> ou g.L</a:t>
                      </a:r>
                      <a:r>
                        <a:rPr lang="fr-FR" sz="2800" baseline="30000" dirty="0">
                          <a:solidFill>
                            <a:srgbClr val="00B050"/>
                          </a:solidFill>
                          <a:effectLst/>
                          <a:latin typeface="Comic Sans MS" panose="030F0702030302020204" pitchFamily="66" charset="0"/>
                        </a:rPr>
                        <a:t>-1</a:t>
                      </a:r>
                      <a:r>
                        <a:rPr lang="fr-FR" sz="2800" dirty="0">
                          <a:solidFill>
                            <a:srgbClr val="00B050"/>
                          </a:solidFill>
                          <a:effectLst/>
                          <a:latin typeface="Comic Sans MS" panose="030F0702030302020204" pitchFamily="66" charset="0"/>
                        </a:rPr>
                        <a:t>)</a:t>
                      </a:r>
                      <a:endParaRPr lang="fr-FR" sz="28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7295777"/>
                  </a:ext>
                </a:extLst>
              </a:tr>
            </a:tbl>
          </a:graphicData>
        </a:graphic>
      </p:graphicFrame>
      <p:sp>
        <p:nvSpPr>
          <p:cNvPr id="3" name="Rectangle 1">
            <a:extLst>
              <a:ext uri="{FF2B5EF4-FFF2-40B4-BE49-F238E27FC236}">
                <a16:creationId xmlns:a16="http://schemas.microsoft.com/office/drawing/2014/main" id="{43F3D91D-2DD7-F030-0CE7-E1061EBDB590}"/>
              </a:ext>
            </a:extLst>
          </p:cNvPr>
          <p:cNvSpPr>
            <a:spLocks noChangeArrowheads="1"/>
          </p:cNvSpPr>
          <p:nvPr/>
        </p:nvSpPr>
        <p:spPr bwMode="auto">
          <a:xfrm>
            <a:off x="0" y="1002267"/>
            <a:ext cx="12192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Loi de Beer Lambert</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400" b="1"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L</a:t>
            </a:r>
            <a:r>
              <a:rPr kumimoji="0" lang="fr-FR" altLang="fr-FR"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absorbance A d</a:t>
            </a:r>
            <a:r>
              <a:rPr kumimoji="0" lang="fr-FR" altLang="fr-FR"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une esp</a:t>
            </a:r>
            <a:r>
              <a:rPr kumimoji="0" lang="fr-FR" altLang="fr-FR"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è</a:t>
            </a: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ce chimique en solution dilu</a:t>
            </a:r>
            <a:r>
              <a:rPr kumimoji="0" lang="fr-FR" altLang="fr-FR"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e est proportionnelle </a:t>
            </a:r>
            <a:r>
              <a:rPr kumimoji="0" lang="fr-FR" altLang="fr-FR"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 la concentration molaire ou massique C de cette esp</a:t>
            </a:r>
            <a:r>
              <a:rPr kumimoji="0" lang="fr-FR" altLang="fr-FR"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è</a:t>
            </a: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ce.</a:t>
            </a:r>
            <a:endParaRPr kumimoji="0" lang="fr-FR" altLang="fr-FR" sz="2400" b="0" i="0" u="none" strike="noStrike" cap="none" normalizeH="0" baseline="0" dirty="0">
              <a:ln>
                <a:noFill/>
              </a:ln>
              <a:solidFill>
                <a:srgbClr val="00B05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181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5825D924-FB2B-5DE6-628C-3312795A5222}"/>
              </a:ext>
            </a:extLst>
          </p:cNvPr>
          <p:cNvPicPr>
            <a:picLocks noChangeAspect="1"/>
          </p:cNvPicPr>
          <p:nvPr/>
        </p:nvPicPr>
        <p:blipFill rotWithShape="1">
          <a:blip r:embed="rId2"/>
          <a:srcRect r="7136" b="4214"/>
          <a:stretch/>
        </p:blipFill>
        <p:spPr>
          <a:xfrm>
            <a:off x="1310463" y="783511"/>
            <a:ext cx="9571073" cy="5972578"/>
          </a:xfrm>
          <a:prstGeom prst="rect">
            <a:avLst/>
          </a:prstGeom>
        </p:spPr>
      </p:pic>
      <p:sp>
        <p:nvSpPr>
          <p:cNvPr id="3" name="ZoneTexte 2">
            <a:extLst>
              <a:ext uri="{FF2B5EF4-FFF2-40B4-BE49-F238E27FC236}">
                <a16:creationId xmlns:a16="http://schemas.microsoft.com/office/drawing/2014/main" id="{F5D6659A-CC74-F3FB-6C73-184587AAB273}"/>
              </a:ext>
            </a:extLst>
          </p:cNvPr>
          <p:cNvSpPr txBox="1"/>
          <p:nvPr/>
        </p:nvSpPr>
        <p:spPr>
          <a:xfrm>
            <a:off x="-1790" y="20448"/>
            <a:ext cx="12193790" cy="584775"/>
          </a:xfrm>
          <a:prstGeom prst="rect">
            <a:avLst/>
          </a:prstGeom>
          <a:noFill/>
        </p:spPr>
        <p:txBody>
          <a:bodyPr wrap="square">
            <a:spAutoFit/>
          </a:bodyPr>
          <a:lstStyle/>
          <a:p>
            <a:pPr algn="ctr"/>
            <a:r>
              <a:rPr lang="fr-FR" sz="3200" dirty="0">
                <a:effectLst/>
                <a:latin typeface="Comic Sans MS" panose="030F0702030302020204" pitchFamily="66" charset="0"/>
                <a:ea typeface="Times New Roman" panose="02020603050405020304" pitchFamily="18" charset="0"/>
                <a:cs typeface="Times New Roman" panose="02020603050405020304" pitchFamily="18" charset="0"/>
              </a:rPr>
              <a:t>courbe d'étalonnage </a:t>
            </a:r>
            <a:endParaRPr lang="fr-FR" sz="3200" dirty="0"/>
          </a:p>
        </p:txBody>
      </p:sp>
    </p:spTree>
    <p:extLst>
      <p:ext uri="{BB962C8B-B14F-4D97-AF65-F5344CB8AC3E}">
        <p14:creationId xmlns:p14="http://schemas.microsoft.com/office/powerpoint/2010/main" val="264748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BD322357-A25F-920D-BEED-B0D37F9ED469}"/>
              </a:ext>
            </a:extLst>
          </p:cNvPr>
          <p:cNvSpPr txBox="1"/>
          <p:nvPr/>
        </p:nvSpPr>
        <p:spPr>
          <a:xfrm>
            <a:off x="-1464" y="0"/>
            <a:ext cx="12193464" cy="523220"/>
          </a:xfrm>
          <a:prstGeom prst="rect">
            <a:avLst/>
          </a:prstGeom>
          <a:noFill/>
        </p:spPr>
        <p:txBody>
          <a:bodyPr wrap="square">
            <a:spAutoFit/>
          </a:bodyPr>
          <a:lstStyle/>
          <a:p>
            <a:pPr algn="ctr"/>
            <a:r>
              <a:rPr lang="fr-FR" sz="2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5 - Dosage conductimétrique par étalonnage</a:t>
            </a:r>
            <a:endParaRPr lang="fr-FR" sz="2800" dirty="0"/>
          </a:p>
        </p:txBody>
      </p:sp>
      <p:graphicFrame>
        <p:nvGraphicFramePr>
          <p:cNvPr id="4" name="Tableau 3">
            <a:extLst>
              <a:ext uri="{FF2B5EF4-FFF2-40B4-BE49-F238E27FC236}">
                <a16:creationId xmlns:a16="http://schemas.microsoft.com/office/drawing/2014/main" id="{454AFE4E-7E7D-B7BD-110B-34D285878B1D}"/>
              </a:ext>
            </a:extLst>
          </p:cNvPr>
          <p:cNvGraphicFramePr>
            <a:graphicFrameLocks noGrp="1"/>
          </p:cNvGraphicFramePr>
          <p:nvPr>
            <p:extLst>
              <p:ext uri="{D42A27DB-BD31-4B8C-83A1-F6EECF244321}">
                <p14:modId xmlns:p14="http://schemas.microsoft.com/office/powerpoint/2010/main" val="4052798192"/>
              </p:ext>
            </p:extLst>
          </p:nvPr>
        </p:nvGraphicFramePr>
        <p:xfrm>
          <a:off x="1280108" y="4892941"/>
          <a:ext cx="9630320" cy="1486472"/>
        </p:xfrm>
        <a:graphic>
          <a:graphicData uri="http://schemas.openxmlformats.org/drawingml/2006/table">
            <a:tbl>
              <a:tblPr firstRow="1" firstCol="1" bandRow="1">
                <a:tableStyleId>{5C22544A-7EE6-4342-B048-85BDC9FD1C3A}</a:tableStyleId>
              </a:tblPr>
              <a:tblGrid>
                <a:gridCol w="2272983">
                  <a:extLst>
                    <a:ext uri="{9D8B030D-6E8A-4147-A177-3AD203B41FA5}">
                      <a16:colId xmlns:a16="http://schemas.microsoft.com/office/drawing/2014/main" val="2187767201"/>
                    </a:ext>
                  </a:extLst>
                </a:gridCol>
                <a:gridCol w="7357337">
                  <a:extLst>
                    <a:ext uri="{9D8B030D-6E8A-4147-A177-3AD203B41FA5}">
                      <a16:colId xmlns:a16="http://schemas.microsoft.com/office/drawing/2014/main" val="754705333"/>
                    </a:ext>
                  </a:extLst>
                </a:gridCol>
              </a:tblGrid>
              <a:tr h="0">
                <a:tc>
                  <a:txBody>
                    <a:bodyPr/>
                    <a:lstStyle/>
                    <a:p>
                      <a:pPr algn="ctr">
                        <a:lnSpc>
                          <a:spcPct val="107000"/>
                        </a:lnSpc>
                        <a:spcAft>
                          <a:spcPts val="800"/>
                        </a:spcAft>
                      </a:pPr>
                      <a:r>
                        <a:rPr lang="fr-FR" sz="3200" dirty="0">
                          <a:solidFill>
                            <a:srgbClr val="00B050"/>
                          </a:solidFill>
                          <a:effectLst/>
                          <a:latin typeface="Symbol" panose="05050102010706020507" pitchFamily="18" charset="2"/>
                        </a:rPr>
                        <a:t>s</a:t>
                      </a:r>
                      <a:r>
                        <a:rPr lang="fr-FR" sz="2400" dirty="0">
                          <a:solidFill>
                            <a:srgbClr val="00B050"/>
                          </a:solidFill>
                          <a:effectLst/>
                          <a:latin typeface="Comic Sans MS" panose="030F0702030302020204" pitchFamily="66" charset="0"/>
                        </a:rPr>
                        <a:t> = </a:t>
                      </a:r>
                      <a:r>
                        <a:rPr lang="fr-FR" sz="2400" dirty="0" err="1">
                          <a:solidFill>
                            <a:srgbClr val="00B050"/>
                          </a:solidFill>
                          <a:effectLst/>
                          <a:latin typeface="Comic Sans MS" panose="030F0702030302020204" pitchFamily="66" charset="0"/>
                        </a:rPr>
                        <a:t>k.C</a:t>
                      </a:r>
                      <a:endParaRPr lang="fr-FR" sz="24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r>
                        <a:rPr lang="fr-FR" sz="3200" dirty="0">
                          <a:solidFill>
                            <a:srgbClr val="00B050"/>
                          </a:solidFill>
                          <a:effectLst/>
                          <a:latin typeface="Symbol" panose="05050102010706020507" pitchFamily="18" charset="2"/>
                        </a:rPr>
                        <a:t>s</a:t>
                      </a:r>
                      <a:r>
                        <a:rPr lang="fr-FR" sz="2400" dirty="0">
                          <a:solidFill>
                            <a:srgbClr val="00B050"/>
                          </a:solidFill>
                          <a:effectLst/>
                          <a:latin typeface="Comic Sans MS" panose="030F0702030302020204" pitchFamily="66" charset="0"/>
                        </a:rPr>
                        <a:t>: Conductivité de la solution (S.m</a:t>
                      </a:r>
                      <a:r>
                        <a:rPr lang="fr-FR" sz="2400" baseline="30000" dirty="0">
                          <a:solidFill>
                            <a:srgbClr val="00B050"/>
                          </a:solidFill>
                          <a:effectLst/>
                          <a:latin typeface="Comic Sans MS" panose="030F0702030302020204" pitchFamily="66" charset="0"/>
                        </a:rPr>
                        <a:t>-1</a:t>
                      </a:r>
                      <a:r>
                        <a:rPr lang="fr-FR" sz="2400" dirty="0">
                          <a:solidFill>
                            <a:srgbClr val="00B050"/>
                          </a:solidFill>
                          <a:effectLst/>
                          <a:latin typeface="Comic Sans MS" panose="030F0702030302020204" pitchFamily="66" charset="0"/>
                        </a:rPr>
                        <a:t>)</a:t>
                      </a:r>
                    </a:p>
                    <a:p>
                      <a:pPr algn="just">
                        <a:lnSpc>
                          <a:spcPct val="107000"/>
                        </a:lnSpc>
                        <a:spcAft>
                          <a:spcPts val="800"/>
                        </a:spcAft>
                      </a:pPr>
                      <a:r>
                        <a:rPr lang="fr-FR" sz="2400" dirty="0">
                          <a:solidFill>
                            <a:srgbClr val="00B050"/>
                          </a:solidFill>
                          <a:effectLst/>
                          <a:latin typeface="Comic Sans MS" panose="030F0702030302020204" pitchFamily="66" charset="0"/>
                        </a:rPr>
                        <a:t>k: Coefficient de proportionnalité (S.L.mol</a:t>
                      </a:r>
                      <a:r>
                        <a:rPr lang="fr-FR" sz="2400" baseline="30000" dirty="0">
                          <a:solidFill>
                            <a:srgbClr val="00B050"/>
                          </a:solidFill>
                          <a:effectLst/>
                          <a:latin typeface="Comic Sans MS" panose="030F0702030302020204" pitchFamily="66" charset="0"/>
                        </a:rPr>
                        <a:t>-1</a:t>
                      </a:r>
                      <a:r>
                        <a:rPr lang="fr-FR" sz="2400" dirty="0">
                          <a:solidFill>
                            <a:srgbClr val="00B050"/>
                          </a:solidFill>
                          <a:effectLst/>
                          <a:latin typeface="Comic Sans MS" panose="030F0702030302020204" pitchFamily="66" charset="0"/>
                        </a:rPr>
                        <a:t>)</a:t>
                      </a:r>
                    </a:p>
                    <a:p>
                      <a:pPr algn="just">
                        <a:lnSpc>
                          <a:spcPct val="107000"/>
                        </a:lnSpc>
                        <a:spcAft>
                          <a:spcPts val="800"/>
                        </a:spcAft>
                      </a:pPr>
                      <a:r>
                        <a:rPr lang="fr-FR" sz="2400" dirty="0">
                          <a:solidFill>
                            <a:srgbClr val="00B050"/>
                          </a:solidFill>
                          <a:effectLst/>
                          <a:latin typeface="Comic Sans MS" panose="030F0702030302020204" pitchFamily="66" charset="0"/>
                        </a:rPr>
                        <a:t>C: Concentration molaire de la solution (mol.L</a:t>
                      </a:r>
                      <a:r>
                        <a:rPr lang="fr-FR" sz="2400" baseline="30000" dirty="0">
                          <a:solidFill>
                            <a:srgbClr val="00B050"/>
                          </a:solidFill>
                          <a:effectLst/>
                          <a:latin typeface="Comic Sans MS" panose="030F0702030302020204" pitchFamily="66" charset="0"/>
                        </a:rPr>
                        <a:t>-1</a:t>
                      </a:r>
                      <a:r>
                        <a:rPr lang="fr-FR" sz="2400" dirty="0">
                          <a:solidFill>
                            <a:srgbClr val="00B050"/>
                          </a:solidFill>
                          <a:effectLst/>
                          <a:latin typeface="Comic Sans MS" panose="030F0702030302020204" pitchFamily="66" charset="0"/>
                        </a:rPr>
                        <a:t>)</a:t>
                      </a:r>
                      <a:endParaRPr lang="fr-FR" sz="24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1643871"/>
                  </a:ext>
                </a:extLst>
              </a:tr>
            </a:tbl>
          </a:graphicData>
        </a:graphic>
      </p:graphicFrame>
      <p:sp>
        <p:nvSpPr>
          <p:cNvPr id="5" name="Rectangle 1">
            <a:extLst>
              <a:ext uri="{FF2B5EF4-FFF2-40B4-BE49-F238E27FC236}">
                <a16:creationId xmlns:a16="http://schemas.microsoft.com/office/drawing/2014/main" id="{C3E06A55-CCFC-0D33-E96D-DDD2D8A81566}"/>
              </a:ext>
            </a:extLst>
          </p:cNvPr>
          <p:cNvSpPr>
            <a:spLocks noChangeArrowheads="1"/>
          </p:cNvSpPr>
          <p:nvPr/>
        </p:nvSpPr>
        <p:spPr bwMode="auto">
          <a:xfrm>
            <a:off x="0" y="545541"/>
            <a:ext cx="1219346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On utilise un conductim</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tre afin de r</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aliser une s</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rie de mesures de conductivit</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de plusieurs solutions ioniques de concentrations diff</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rentes.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On obtient ainsi une courbe d'</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talonnage.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 mesure de la conductivit</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fr-FR" altLang="fr-FR" sz="2400" b="0" i="0" u="none" strike="noStrike" cap="none" normalizeH="0" baseline="0" dirty="0" err="1">
                <a:ln>
                  <a:noFill/>
                </a:ln>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s</a:t>
            </a:r>
            <a:r>
              <a:rPr kumimoji="0" lang="fr-FR" altLang="fr-FR" sz="2400" b="0"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X</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de la solution inconnue permettra d'en d</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duire la valeur de sa concentration C</a:t>
            </a:r>
            <a:r>
              <a:rPr kumimoji="0" lang="fr-FR" altLang="fr-FR" sz="2400" b="0"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X</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kumimoji="0" lang="fr-FR" altLang="fr-FR" sz="2400" b="0" i="0" u="none" strike="noStrike" cap="none" normalizeH="0" baseline="0" dirty="0">
              <a:ln>
                <a:noFill/>
              </a:ln>
              <a:solidFill>
                <a:schemeClr val="tx1"/>
              </a:solidFill>
              <a:effectLst/>
            </a:endParaRPr>
          </a:p>
        </p:txBody>
      </p:sp>
      <p:sp>
        <p:nvSpPr>
          <p:cNvPr id="7" name="ZoneTexte 6">
            <a:extLst>
              <a:ext uri="{FF2B5EF4-FFF2-40B4-BE49-F238E27FC236}">
                <a16:creationId xmlns:a16="http://schemas.microsoft.com/office/drawing/2014/main" id="{C2E9C3B8-774F-CFA5-02D5-A7E398533AE0}"/>
              </a:ext>
            </a:extLst>
          </p:cNvPr>
          <p:cNvSpPr txBox="1"/>
          <p:nvPr/>
        </p:nvSpPr>
        <p:spPr>
          <a:xfrm>
            <a:off x="0" y="2896140"/>
            <a:ext cx="12192000" cy="169277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Loi de Kohlrausch</a:t>
            </a:r>
            <a:endParaRPr lang="fr-FR" altLang="fr-FR" sz="3200" b="1"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La conductivit</a:t>
            </a:r>
            <a:r>
              <a:rPr kumimoji="0" lang="fr-FR" altLang="fr-FR"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fr-FR" altLang="fr-FR" sz="2400" b="1" i="0" u="none" strike="noStrike" cap="none" normalizeH="0" baseline="0" dirty="0">
                <a:ln>
                  <a:noFill/>
                </a:ln>
                <a:solidFill>
                  <a:srgbClr val="00B050"/>
                </a:solidFill>
                <a:effectLst/>
                <a:latin typeface="Symbol" panose="05050102010706020507" pitchFamily="18" charset="2"/>
                <a:ea typeface="Times New Roman" panose="02020603050405020304" pitchFamily="18" charset="0"/>
                <a:cs typeface="Times New Roman" panose="02020603050405020304" pitchFamily="18" charset="0"/>
              </a:rPr>
              <a:t>s</a:t>
            </a: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 d</a:t>
            </a:r>
            <a:r>
              <a:rPr kumimoji="0" lang="fr-FR" altLang="fr-FR"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une esp</a:t>
            </a:r>
            <a:r>
              <a:rPr kumimoji="0" lang="fr-FR" altLang="fr-FR"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è</a:t>
            </a: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ce chimique en solution dilu</a:t>
            </a:r>
            <a:r>
              <a:rPr kumimoji="0" lang="fr-FR" altLang="fr-FR"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e est proportionnelle </a:t>
            </a:r>
            <a:r>
              <a:rPr kumimoji="0" lang="fr-FR" altLang="fr-FR"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 la concentration molaire C en solut</a:t>
            </a:r>
            <a:r>
              <a:rPr kumimoji="0" lang="fr-FR" altLang="fr-FR"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 apport</a:t>
            </a:r>
            <a:r>
              <a:rPr kumimoji="0" lang="fr-FR" altLang="fr-FR"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1" i="0" u="none" strike="noStrike" cap="none" normalizeH="0" baseline="0" dirty="0">
                <a:ln>
                  <a:noFill/>
                </a:ln>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kumimoji="0" lang="fr-FR" altLang="fr-FR" sz="2400" b="0" i="0" u="none" strike="noStrike" cap="none" normalizeH="0" baseline="0" dirty="0">
              <a:ln>
                <a:noFill/>
              </a:ln>
              <a:solidFill>
                <a:srgbClr val="00B050"/>
              </a:solidFill>
              <a:effectLst/>
            </a:endParaRPr>
          </a:p>
        </p:txBody>
      </p:sp>
    </p:spTree>
    <p:extLst>
      <p:ext uri="{BB962C8B-B14F-4D97-AF65-F5344CB8AC3E}">
        <p14:creationId xmlns:p14="http://schemas.microsoft.com/office/powerpoint/2010/main" val="389471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C135A9A4-6F60-4560-D50B-D5598BCF0DB3}"/>
              </a:ext>
            </a:extLst>
          </p:cNvPr>
          <p:cNvSpPr txBox="1"/>
          <p:nvPr/>
        </p:nvSpPr>
        <p:spPr>
          <a:xfrm>
            <a:off x="-1790" y="20448"/>
            <a:ext cx="12193790" cy="584775"/>
          </a:xfrm>
          <a:prstGeom prst="rect">
            <a:avLst/>
          </a:prstGeom>
          <a:noFill/>
        </p:spPr>
        <p:txBody>
          <a:bodyPr wrap="square">
            <a:spAutoFit/>
          </a:bodyPr>
          <a:lstStyle/>
          <a:p>
            <a:pPr algn="ctr"/>
            <a:r>
              <a:rPr lang="fr-FR" sz="3200" dirty="0">
                <a:effectLst/>
                <a:latin typeface="Comic Sans MS" panose="030F0702030302020204" pitchFamily="66" charset="0"/>
                <a:ea typeface="Times New Roman" panose="02020603050405020304" pitchFamily="18" charset="0"/>
                <a:cs typeface="Times New Roman" panose="02020603050405020304" pitchFamily="18" charset="0"/>
              </a:rPr>
              <a:t>courbe d'étalonnage </a:t>
            </a:r>
            <a:endParaRPr lang="fr-FR" sz="3200" dirty="0"/>
          </a:p>
        </p:txBody>
      </p:sp>
      <p:pic>
        <p:nvPicPr>
          <p:cNvPr id="3" name="Image 2">
            <a:extLst>
              <a:ext uri="{FF2B5EF4-FFF2-40B4-BE49-F238E27FC236}">
                <a16:creationId xmlns:a16="http://schemas.microsoft.com/office/drawing/2014/main" id="{8184AD82-AC7E-7F67-1604-574C3AB8FAAC}"/>
              </a:ext>
            </a:extLst>
          </p:cNvPr>
          <p:cNvPicPr>
            <a:picLocks noChangeAspect="1"/>
          </p:cNvPicPr>
          <p:nvPr/>
        </p:nvPicPr>
        <p:blipFill rotWithShape="1">
          <a:blip r:embed="rId2"/>
          <a:srcRect r="13671" b="4718"/>
          <a:stretch/>
        </p:blipFill>
        <p:spPr>
          <a:xfrm>
            <a:off x="1209340" y="650048"/>
            <a:ext cx="9771529" cy="6095855"/>
          </a:xfrm>
          <a:prstGeom prst="rect">
            <a:avLst/>
          </a:prstGeom>
        </p:spPr>
      </p:pic>
    </p:spTree>
    <p:extLst>
      <p:ext uri="{BB962C8B-B14F-4D97-AF65-F5344CB8AC3E}">
        <p14:creationId xmlns:p14="http://schemas.microsoft.com/office/powerpoint/2010/main" val="35218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1F660BE7-D459-EC8C-7C8E-2E4D668F8A96}"/>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6 - </a:t>
            </a: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Dosage par titrage colorimétrique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Image 25">
            <a:extLst>
              <a:ext uri="{FF2B5EF4-FFF2-40B4-BE49-F238E27FC236}">
                <a16:creationId xmlns:a16="http://schemas.microsoft.com/office/drawing/2014/main" id="{DE14FED2-E5A6-FEE6-593C-2566212C0581}"/>
              </a:ext>
            </a:extLst>
          </p:cNvPr>
          <p:cNvPicPr>
            <a:picLocks noChangeAspect="1"/>
          </p:cNvPicPr>
          <p:nvPr/>
        </p:nvPicPr>
        <p:blipFill>
          <a:blip r:embed="rId2"/>
          <a:stretch>
            <a:fillRect/>
          </a:stretch>
        </p:blipFill>
        <p:spPr>
          <a:xfrm>
            <a:off x="7485809" y="676677"/>
            <a:ext cx="4617698" cy="6058421"/>
          </a:xfrm>
          <a:prstGeom prst="rect">
            <a:avLst/>
          </a:prstGeom>
          <a:solidFill>
            <a:schemeClr val="tx1"/>
          </a:solidFill>
        </p:spPr>
      </p:pic>
      <p:sp>
        <p:nvSpPr>
          <p:cNvPr id="28" name="ZoneTexte 27">
            <a:extLst>
              <a:ext uri="{FF2B5EF4-FFF2-40B4-BE49-F238E27FC236}">
                <a16:creationId xmlns:a16="http://schemas.microsoft.com/office/drawing/2014/main" id="{2492A0E9-CF80-8712-F292-AFE84C799CF3}"/>
              </a:ext>
            </a:extLst>
          </p:cNvPr>
          <p:cNvSpPr txBox="1"/>
          <p:nvPr/>
        </p:nvSpPr>
        <p:spPr>
          <a:xfrm>
            <a:off x="-1464" y="912651"/>
            <a:ext cx="7385490" cy="5355312"/>
          </a:xfrm>
          <a:prstGeom prst="rect">
            <a:avLst/>
          </a:prstGeom>
          <a:noFill/>
        </p:spPr>
        <p:txBody>
          <a:bodyPr wrap="square">
            <a:spAutoFit/>
          </a:bodyPr>
          <a:lstStyle/>
          <a:p>
            <a:pPr algn="just">
              <a:spcAft>
                <a:spcPts val="12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Pour un dosage par colorimétrie, on peut utiliser un erlenmeyer étant donné qu’aucun instrument de mesure n’est nécessaire</a:t>
            </a:r>
            <a:r>
              <a:rPr lang="fr-FR" sz="2400" dirty="0">
                <a:latin typeface="Comic Sans MS" panose="030F0702030302020204" pitchFamily="66" charset="0"/>
                <a:ea typeface="Times New Roman" panose="02020603050405020304" pitchFamily="18" charset="0"/>
                <a:cs typeface="Times New Roman" panose="02020603050405020304" pitchFamily="18" charset="0"/>
              </a:rPr>
              <a:t>.</a:t>
            </a:r>
          </a:p>
          <a:p>
            <a:pPr algn="just">
              <a:spcAft>
                <a:spcPts val="12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L’équivalence est atteinte lorsqu’on observe un changement d’aspect du milieu réactionnel (changement de couleur).</a:t>
            </a:r>
          </a:p>
          <a:p>
            <a:pPr algn="just">
              <a:spcAft>
                <a:spcPts val="12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dosages se faisant à la goutte près, il est donc recommandé d’effectuer un premier dosage rapide de manière à situer approximativement le volume de solution titrante versé à l’équivalence.</a:t>
            </a:r>
          </a:p>
          <a:p>
            <a:pPr algn="just">
              <a:spcAft>
                <a:spcPts val="12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deuxième dosage se fera alors lentement et précisément (goutte à goutte) lorsqu’on sera proche de ce volume à l’équivalence.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445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4" name="Image 3">
            <a:extLst>
              <a:ext uri="{FF2B5EF4-FFF2-40B4-BE49-F238E27FC236}">
                <a16:creationId xmlns:a16="http://schemas.microsoft.com/office/drawing/2014/main" id="{68BEA99F-3593-31C6-B2B2-D6D44B415B70}"/>
              </a:ext>
            </a:extLst>
          </p:cNvPr>
          <p:cNvPicPr>
            <a:picLocks noChangeAspect="1"/>
          </p:cNvPicPr>
          <p:nvPr/>
        </p:nvPicPr>
        <p:blipFill rotWithShape="1">
          <a:blip r:embed="rId2">
            <a:extLst>
              <a:ext uri="{28A0092B-C50C-407E-A947-70E740481C1C}">
                <a14:useLocalDpi xmlns:a14="http://schemas.microsoft.com/office/drawing/2010/main" val="0"/>
              </a:ext>
            </a:extLst>
          </a:blip>
          <a:srcRect l="6313" t="2735" r="7166" b="3876"/>
          <a:stretch/>
        </p:blipFill>
        <p:spPr bwMode="auto">
          <a:xfrm>
            <a:off x="265468" y="220041"/>
            <a:ext cx="3475995" cy="3565378"/>
          </a:xfrm>
          <a:prstGeom prst="rect">
            <a:avLst/>
          </a:prstGeom>
          <a:ln>
            <a:noFill/>
          </a:ln>
          <a:extLst>
            <a:ext uri="{53640926-AAD7-44D8-BBD7-CCE9431645EC}">
              <a14:shadowObscured xmlns:a14="http://schemas.microsoft.com/office/drawing/2010/main"/>
            </a:ext>
          </a:extLst>
        </p:spPr>
      </p:pic>
      <p:pic>
        <p:nvPicPr>
          <p:cNvPr id="5" name="Image 4">
            <a:extLst>
              <a:ext uri="{FF2B5EF4-FFF2-40B4-BE49-F238E27FC236}">
                <a16:creationId xmlns:a16="http://schemas.microsoft.com/office/drawing/2014/main" id="{6C8D1F99-EDEB-F111-15D5-02336A39FC1A}"/>
              </a:ext>
            </a:extLst>
          </p:cNvPr>
          <p:cNvPicPr>
            <a:picLocks noChangeAspect="1"/>
          </p:cNvPicPr>
          <p:nvPr/>
        </p:nvPicPr>
        <p:blipFill>
          <a:blip r:embed="rId3"/>
          <a:stretch>
            <a:fillRect/>
          </a:stretch>
        </p:blipFill>
        <p:spPr>
          <a:xfrm>
            <a:off x="4357053" y="220041"/>
            <a:ext cx="3477893" cy="3565378"/>
          </a:xfrm>
          <a:prstGeom prst="rect">
            <a:avLst/>
          </a:prstGeom>
        </p:spPr>
      </p:pic>
      <p:pic>
        <p:nvPicPr>
          <p:cNvPr id="6" name="Image 5">
            <a:extLst>
              <a:ext uri="{FF2B5EF4-FFF2-40B4-BE49-F238E27FC236}">
                <a16:creationId xmlns:a16="http://schemas.microsoft.com/office/drawing/2014/main" id="{0F66ABCE-4B5D-E057-78CE-61B2E0DFD7CF}"/>
              </a:ext>
            </a:extLst>
          </p:cNvPr>
          <p:cNvPicPr>
            <a:picLocks noChangeAspect="1"/>
          </p:cNvPicPr>
          <p:nvPr/>
        </p:nvPicPr>
        <p:blipFill>
          <a:blip r:embed="rId4"/>
          <a:stretch>
            <a:fillRect/>
          </a:stretch>
        </p:blipFill>
        <p:spPr>
          <a:xfrm>
            <a:off x="8450536" y="220042"/>
            <a:ext cx="3634467" cy="3565377"/>
          </a:xfrm>
          <a:prstGeom prst="rect">
            <a:avLst/>
          </a:prstGeom>
        </p:spPr>
      </p:pic>
      <p:sp>
        <p:nvSpPr>
          <p:cNvPr id="8" name="ZoneTexte 7">
            <a:extLst>
              <a:ext uri="{FF2B5EF4-FFF2-40B4-BE49-F238E27FC236}">
                <a16:creationId xmlns:a16="http://schemas.microsoft.com/office/drawing/2014/main" id="{3617569C-27BB-7821-5886-7CA2F7B96165}"/>
              </a:ext>
            </a:extLst>
          </p:cNvPr>
          <p:cNvSpPr txBox="1"/>
          <p:nvPr/>
        </p:nvSpPr>
        <p:spPr>
          <a:xfrm>
            <a:off x="265468" y="4100503"/>
            <a:ext cx="3475995" cy="2308324"/>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CharterBT-Italic"/>
              </a:rPr>
              <a:t>Avant l’équivalence, le réactif issu de la burette sera </a:t>
            </a:r>
            <a:r>
              <a:rPr lang="fr-FR" sz="2400" dirty="0" err="1">
                <a:effectLst/>
                <a:latin typeface="Comic Sans MS" panose="030F0702030302020204" pitchFamily="66" charset="0"/>
                <a:ea typeface="Calibri" panose="020F0502020204030204" pitchFamily="34" charset="0"/>
                <a:cs typeface="CharterBT-Italic"/>
              </a:rPr>
              <a:t>totale-ment</a:t>
            </a:r>
            <a:r>
              <a:rPr lang="fr-FR" sz="2400" dirty="0">
                <a:effectLst/>
                <a:latin typeface="Comic Sans MS" panose="030F0702030302020204" pitchFamily="66" charset="0"/>
                <a:ea typeface="Calibri" panose="020F0502020204030204" pitchFamily="34" charset="0"/>
                <a:cs typeface="CharterBT-Italic"/>
              </a:rPr>
              <a:t> consommé et il restera du réactif dans l’erlenmeyer</a:t>
            </a:r>
            <a:endParaRPr lang="fr-FR" sz="2400" dirty="0"/>
          </a:p>
        </p:txBody>
      </p:sp>
      <p:sp>
        <p:nvSpPr>
          <p:cNvPr id="10" name="ZoneTexte 9">
            <a:extLst>
              <a:ext uri="{FF2B5EF4-FFF2-40B4-BE49-F238E27FC236}">
                <a16:creationId xmlns:a16="http://schemas.microsoft.com/office/drawing/2014/main" id="{772FF6A8-E56D-7006-5CCC-E8C6DE1C65D4}"/>
              </a:ext>
            </a:extLst>
          </p:cNvPr>
          <p:cNvSpPr txBox="1"/>
          <p:nvPr/>
        </p:nvSpPr>
        <p:spPr>
          <a:xfrm>
            <a:off x="4357053" y="4100503"/>
            <a:ext cx="3475995" cy="2677656"/>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CharterBT-Italic"/>
              </a:rPr>
              <a:t>Au moment de l’</a:t>
            </a:r>
            <a:r>
              <a:rPr lang="fr-FR" sz="2400" dirty="0" err="1">
                <a:effectLst/>
                <a:latin typeface="Comic Sans MS" panose="030F0702030302020204" pitchFamily="66" charset="0"/>
                <a:ea typeface="Calibri" panose="020F0502020204030204" pitchFamily="34" charset="0"/>
                <a:cs typeface="CharterBT-Italic"/>
              </a:rPr>
              <a:t>équi-valence</a:t>
            </a:r>
            <a:r>
              <a:rPr lang="fr-FR" sz="2400" dirty="0">
                <a:effectLst/>
                <a:latin typeface="Comic Sans MS" panose="030F0702030302020204" pitchFamily="66" charset="0"/>
                <a:ea typeface="Calibri" panose="020F0502020204030204" pitchFamily="34" charset="0"/>
                <a:cs typeface="CharterBT-Italic"/>
              </a:rPr>
              <a:t>, tous les </a:t>
            </a:r>
            <a:r>
              <a:rPr lang="fr-FR" sz="2400" dirty="0" err="1">
                <a:effectLst/>
                <a:latin typeface="Comic Sans MS" panose="030F0702030302020204" pitchFamily="66" charset="0"/>
                <a:ea typeface="Calibri" panose="020F0502020204030204" pitchFamily="34" charset="0"/>
                <a:cs typeface="CharterBT-Italic"/>
              </a:rPr>
              <a:t>réac-tifs</a:t>
            </a:r>
            <a:r>
              <a:rPr lang="fr-FR" sz="2400" dirty="0">
                <a:effectLst/>
                <a:latin typeface="Comic Sans MS" panose="030F0702030302020204" pitchFamily="66" charset="0"/>
                <a:ea typeface="Calibri" panose="020F0502020204030204" pitchFamily="34" charset="0"/>
                <a:cs typeface="CharterBT-Italic"/>
              </a:rPr>
              <a:t> présents dans l’erlenmeyer </a:t>
            </a:r>
            <a:r>
              <a:rPr lang="fr-FR" sz="2400" dirty="0" err="1">
                <a:effectLst/>
                <a:latin typeface="Comic Sans MS" panose="030F0702030302020204" pitchFamily="66" charset="0"/>
                <a:ea typeface="Calibri" panose="020F0502020204030204" pitchFamily="34" charset="0"/>
                <a:cs typeface="CharterBT-Italic"/>
              </a:rPr>
              <a:t>disparais-sent</a:t>
            </a:r>
            <a:r>
              <a:rPr lang="fr-FR" sz="2400" dirty="0">
                <a:effectLst/>
                <a:latin typeface="Comic Sans MS" panose="030F0702030302020204" pitchFamily="66" charset="0"/>
                <a:ea typeface="Calibri" panose="020F0502020204030204" pitchFamily="34" charset="0"/>
                <a:cs typeface="CharterBT-Italic"/>
              </a:rPr>
              <a:t>, la réaction est dans des proportions stœchiométrique.</a:t>
            </a:r>
            <a:endParaRPr lang="fr-FR" sz="2400" dirty="0"/>
          </a:p>
        </p:txBody>
      </p:sp>
      <p:sp>
        <p:nvSpPr>
          <p:cNvPr id="12" name="ZoneTexte 11">
            <a:extLst>
              <a:ext uri="{FF2B5EF4-FFF2-40B4-BE49-F238E27FC236}">
                <a16:creationId xmlns:a16="http://schemas.microsoft.com/office/drawing/2014/main" id="{C9A02C40-238A-06C8-4B48-EBA43C897FF2}"/>
              </a:ext>
            </a:extLst>
          </p:cNvPr>
          <p:cNvSpPr txBox="1"/>
          <p:nvPr/>
        </p:nvSpPr>
        <p:spPr>
          <a:xfrm>
            <a:off x="8448637" y="4100503"/>
            <a:ext cx="3636365" cy="1938992"/>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CharterBT-Italic"/>
              </a:rPr>
              <a:t>Après l’équivalence, on ajoute simplement le réactif présent dans la burette, il n’y a plus de réaction.</a:t>
            </a:r>
            <a:endParaRPr lang="fr-FR" sz="2400" dirty="0"/>
          </a:p>
        </p:txBody>
      </p:sp>
    </p:spTree>
    <p:extLst>
      <p:ext uri="{BB962C8B-B14F-4D97-AF65-F5344CB8AC3E}">
        <p14:creationId xmlns:p14="http://schemas.microsoft.com/office/powerpoint/2010/main" val="3250293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4E000C1-0FA0-8AEA-CF7D-D7EF855C9930}"/>
              </a:ext>
            </a:extLst>
          </p:cNvPr>
          <p:cNvSpPr txBox="1"/>
          <p:nvPr/>
        </p:nvSpPr>
        <p:spPr>
          <a:xfrm>
            <a:off x="0" y="0"/>
            <a:ext cx="12192000" cy="461665"/>
          </a:xfrm>
          <a:prstGeom prst="rect">
            <a:avLst/>
          </a:prstGeom>
          <a:noFill/>
        </p:spPr>
        <p:txBody>
          <a:bodyPr wrap="square">
            <a:spAutoFit/>
          </a:bodyPr>
          <a:lstStyle/>
          <a:p>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Soit l’équation bilan de la réaction d’oxydoréduction suivante:</a:t>
            </a:r>
            <a:endParaRPr lang="fr-FR" sz="2400" dirty="0"/>
          </a:p>
        </p:txBody>
      </p:sp>
      <p:sp>
        <p:nvSpPr>
          <p:cNvPr id="5" name="ZoneTexte 4">
            <a:extLst>
              <a:ext uri="{FF2B5EF4-FFF2-40B4-BE49-F238E27FC236}">
                <a16:creationId xmlns:a16="http://schemas.microsoft.com/office/drawing/2014/main" id="{DC1D3AE6-DEF8-905B-D4DB-A0543F608BDA}"/>
              </a:ext>
            </a:extLst>
          </p:cNvPr>
          <p:cNvSpPr txBox="1"/>
          <p:nvPr/>
        </p:nvSpPr>
        <p:spPr>
          <a:xfrm>
            <a:off x="2745658" y="663035"/>
            <a:ext cx="6700684" cy="529697"/>
          </a:xfrm>
          <a:prstGeom prst="rect">
            <a:avLst/>
          </a:prstGeom>
          <a:noFill/>
        </p:spPr>
        <p:txBody>
          <a:bodyPr wrap="square">
            <a:spAutoFit/>
          </a:bodyPr>
          <a:lstStyle/>
          <a:p>
            <a:pPr algn="ctr">
              <a:lnSpc>
                <a:spcPct val="107000"/>
              </a:lnSpc>
              <a:spcAft>
                <a:spcPts val="800"/>
              </a:spcAft>
            </a:pPr>
            <a:r>
              <a:rPr lang="fr-FR" sz="2800" b="1" dirty="0">
                <a:latin typeface="Comic Sans MS" panose="030F0702030302020204" pitchFamily="66" charset="0"/>
                <a:ea typeface="Times New Roman" panose="02020603050405020304" pitchFamily="18" charset="0"/>
                <a:cs typeface="Times New Roman" panose="02020603050405020304" pitchFamily="18" charset="0"/>
              </a:rPr>
              <a:t>a</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.Ox</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 b.Red</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sym typeface="Wingdings 3" panose="05040102010807070707" pitchFamily="18" charset="2"/>
              </a:rPr>
              <a:t></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c.Red</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 d.Ox</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C1B8084F-ACBC-C8A3-A7B6-7790E8248485}"/>
                  </a:ext>
                </a:extLst>
              </p:cNvPr>
              <p:cNvSpPr txBox="1"/>
              <p:nvPr/>
            </p:nvSpPr>
            <p:spPr>
              <a:xfrm>
                <a:off x="0" y="1425762"/>
                <a:ext cx="12192000" cy="483273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D’après l’équation de la réaction, a moles de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Ox</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réagissent avec b moles de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Red</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quand on est dans des proportions stœchiométriques.</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Lors du dosage, au moment où l’équivalence est faite, les proportions de réactifs sont stœchiométriques.</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Si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0</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(Ox</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la quantité de matière d'Oxydant 1 et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0</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(Red</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la quantité de matière de Réducteur 2 alors on aura à l’équivalence la relation: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n</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0</m:t>
                              </m:r>
                            </m:sub>
                          </m:s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Ox</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1</m:t>
                              </m:r>
                            </m:sub>
                          </m:s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num>
                        <m:den>
                          <m:r>
                            <m:rPr>
                              <m:nor/>
                            </m:rPr>
                            <a:rPr lang="fr-FR" sz="2800" b="1" i="0" smtClean="0">
                              <a:effectLst/>
                              <a:latin typeface="Comic Sans MS" panose="030F0702030302020204" pitchFamily="66" charset="0"/>
                              <a:ea typeface="Times New Roman" panose="02020603050405020304" pitchFamily="18" charset="0"/>
                              <a:cs typeface="Times New Roman" panose="02020603050405020304" pitchFamily="18" charset="0"/>
                            </a:rPr>
                            <m:t>a</m:t>
                          </m:r>
                        </m:den>
                      </m:f>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n</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0</m:t>
                              </m:r>
                            </m:sub>
                          </m:s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R</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é</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d</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2</m:t>
                              </m:r>
                            </m:sub>
                          </m:s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num>
                        <m:den>
                          <m:r>
                            <m:rPr>
                              <m:nor/>
                            </m:rPr>
                            <a:rPr lang="fr-FR" sz="2800" b="1" i="0" smtClean="0">
                              <a:effectLst/>
                              <a:latin typeface="Comic Sans MS" panose="030F0702030302020204" pitchFamily="66" charset="0"/>
                              <a:ea typeface="Times New Roman" panose="02020603050405020304" pitchFamily="18" charset="0"/>
                              <a:cs typeface="Times New Roman" panose="02020603050405020304" pitchFamily="18" charset="0"/>
                            </a:rPr>
                            <m:t>b</m:t>
                          </m:r>
                        </m:den>
                      </m:f>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ZoneTexte 6">
                <a:extLst>
                  <a:ext uri="{FF2B5EF4-FFF2-40B4-BE49-F238E27FC236}">
                    <a16:creationId xmlns:a16="http://schemas.microsoft.com/office/drawing/2014/main" id="{C1B8084F-ACBC-C8A3-A7B6-7790E8248485}"/>
                  </a:ext>
                </a:extLst>
              </p:cNvPr>
              <p:cNvSpPr txBox="1">
                <a:spLocks noRot="1" noChangeAspect="1" noMove="1" noResize="1" noEditPoints="1" noAdjustHandles="1" noChangeArrowheads="1" noChangeShapeType="1" noTextEdit="1"/>
              </p:cNvSpPr>
              <p:nvPr/>
            </p:nvSpPr>
            <p:spPr>
              <a:xfrm>
                <a:off x="0" y="1425762"/>
                <a:ext cx="12192000" cy="4832733"/>
              </a:xfrm>
              <a:prstGeom prst="rect">
                <a:avLst/>
              </a:prstGeom>
              <a:blipFill>
                <a:blip r:embed="rId2"/>
                <a:stretch>
                  <a:fillRect l="-750" t="-883" r="-750"/>
                </a:stretch>
              </a:blipFill>
            </p:spPr>
            <p:txBody>
              <a:bodyPr/>
              <a:lstStyle/>
              <a:p>
                <a:r>
                  <a:rPr lang="fr-FR">
                    <a:noFill/>
                  </a:rPr>
                  <a:t> </a:t>
                </a:r>
              </a:p>
            </p:txBody>
          </p:sp>
        </mc:Fallback>
      </mc:AlternateContent>
    </p:spTree>
    <p:extLst>
      <p:ext uri="{BB962C8B-B14F-4D97-AF65-F5344CB8AC3E}">
        <p14:creationId xmlns:p14="http://schemas.microsoft.com/office/powerpoint/2010/main" val="383751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3292E8AC-00C5-AA26-43AD-F7888EE5C097}"/>
              </a:ext>
            </a:extLst>
          </p:cNvPr>
          <p:cNvSpPr txBox="1"/>
          <p:nvPr/>
        </p:nvSpPr>
        <p:spPr>
          <a:xfrm>
            <a:off x="-1464" y="861647"/>
            <a:ext cx="12193464" cy="503644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but de tout dosage est de déterminer la concentration inconnue d'une espèce chimique à l'aide d'une autre espèce chimique de concentration connue.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Il faudra choisir la méthode qui sera la plus adaptée au dosage que l'on doit effectuer.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Pour cela il existe plusieurs méthodes: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dosage par étalonnage.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dosage par colorimétrie.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titrage par mesure d’une grandeur physique.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323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0031FDF-A8F8-2337-5FEF-072F00BC88AC}"/>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7 - Dosage des ions Fe</a:t>
            </a:r>
            <a:r>
              <a:rPr lang="fr-FR" sz="3200" b="1" baseline="30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par des ions MnO</a:t>
            </a:r>
            <a:r>
              <a:rPr lang="fr-FR" sz="3200" b="1" baseline="-25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4</a:t>
            </a:r>
            <a:r>
              <a:rPr lang="fr-FR" sz="3200" b="1" baseline="30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3200" dirty="0"/>
          </a:p>
        </p:txBody>
      </p:sp>
      <p:pic>
        <p:nvPicPr>
          <p:cNvPr id="4" name="Image 3">
            <a:extLst>
              <a:ext uri="{FF2B5EF4-FFF2-40B4-BE49-F238E27FC236}">
                <a16:creationId xmlns:a16="http://schemas.microsoft.com/office/drawing/2014/main" id="{EEA642AC-1456-4E72-C329-4679AA476F0F}"/>
              </a:ext>
            </a:extLst>
          </p:cNvPr>
          <p:cNvPicPr>
            <a:picLocks noChangeAspect="1"/>
          </p:cNvPicPr>
          <p:nvPr/>
        </p:nvPicPr>
        <p:blipFill>
          <a:blip r:embed="rId2"/>
          <a:stretch>
            <a:fillRect/>
          </a:stretch>
        </p:blipFill>
        <p:spPr>
          <a:xfrm>
            <a:off x="8435100" y="914249"/>
            <a:ext cx="3655382" cy="5154351"/>
          </a:xfrm>
          <a:prstGeom prst="rect">
            <a:avLst/>
          </a:prstGeom>
          <a:solidFill>
            <a:schemeClr val="tx1"/>
          </a:solidFill>
        </p:spPr>
      </p:pic>
      <p:sp>
        <p:nvSpPr>
          <p:cNvPr id="5" name="ZoneTexte 4">
            <a:extLst>
              <a:ext uri="{FF2B5EF4-FFF2-40B4-BE49-F238E27FC236}">
                <a16:creationId xmlns:a16="http://schemas.microsoft.com/office/drawing/2014/main" id="{2555B7E9-130E-2F8B-0241-9D19EB5B619D}"/>
              </a:ext>
            </a:extLst>
          </p:cNvPr>
          <p:cNvSpPr txBox="1"/>
          <p:nvPr/>
        </p:nvSpPr>
        <p:spPr>
          <a:xfrm>
            <a:off x="24912" y="979931"/>
            <a:ext cx="7659564" cy="51238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solution contient des ions Fer II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Fe</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dont on veut mesurer la concentration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a:t>
            </a:r>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réalise un dosage en utilisant une réaction d’oxydoréduction entre les ions Fer II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Fe</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les ions permanganate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MnO</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4</a:t>
            </a:r>
            <a:r>
              <a:rPr lang="fr-FR" sz="2400" b="1" baseline="30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b="1" baseline="-25000" dirty="0" err="1">
                <a:effectLst/>
                <a:latin typeface="Comic Sans MS" panose="030F0702030302020204" pitchFamily="66" charset="0"/>
                <a:ea typeface="Comic Sans MS" panose="030F0702030302020204" pitchFamily="66" charset="0"/>
                <a:cs typeface="Comic Sans MS" panose="030F0702030302020204" pitchFamily="66" charset="0"/>
              </a:rPr>
              <a:t>aq</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prélève un volume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solution de Fer II à titrer, de concentration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inconnue, et on utilise une solution titrante de Permanganate de Potassium de concentration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dont on aura versé un volume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éq</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à l’équivalence.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À l’instant de l’équivalence, tous les réactifs disparaissent en même temps, aucun n’est en excès.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82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Rectangle 2">
            <a:extLst>
              <a:ext uri="{FF2B5EF4-FFF2-40B4-BE49-F238E27FC236}">
                <a16:creationId xmlns:a16="http://schemas.microsoft.com/office/drawing/2014/main" id="{59C28C09-9EAB-E497-B4A2-CACC934EC834}"/>
              </a:ext>
            </a:extLst>
          </p:cNvPr>
          <p:cNvSpPr>
            <a:spLocks noChangeArrowheads="1"/>
          </p:cNvSpPr>
          <p:nvPr/>
        </p:nvSpPr>
        <p:spPr bwMode="auto">
          <a:xfrm>
            <a:off x="0" y="479046"/>
            <a:ext cx="1219200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140200" algn="ctr"/>
              </a:tabLst>
              <a:defRPr>
                <a:solidFill>
                  <a:schemeClr val="tx1"/>
                </a:solidFill>
                <a:latin typeface="Arial" panose="020B0604020202020204" pitchFamily="34" charset="0"/>
              </a:defRPr>
            </a:lvl1pPr>
            <a:lvl2pPr eaLnBrk="0" fontAlgn="base" hangingPunct="0">
              <a:spcBef>
                <a:spcPct val="0"/>
              </a:spcBef>
              <a:spcAft>
                <a:spcPct val="0"/>
              </a:spcAft>
              <a:tabLst>
                <a:tab pos="4140200" algn="ctr"/>
              </a:tabLst>
              <a:defRPr>
                <a:solidFill>
                  <a:schemeClr val="tx1"/>
                </a:solidFill>
                <a:latin typeface="Arial" panose="020B0604020202020204" pitchFamily="34" charset="0"/>
              </a:defRPr>
            </a:lvl2pPr>
            <a:lvl3pPr eaLnBrk="0" fontAlgn="base" hangingPunct="0">
              <a:spcBef>
                <a:spcPct val="0"/>
              </a:spcBef>
              <a:spcAft>
                <a:spcPct val="0"/>
              </a:spcAft>
              <a:tabLst>
                <a:tab pos="4140200" algn="ctr"/>
              </a:tabLst>
              <a:defRPr>
                <a:solidFill>
                  <a:schemeClr val="tx1"/>
                </a:solidFill>
                <a:latin typeface="Arial" panose="020B0604020202020204" pitchFamily="34" charset="0"/>
              </a:defRPr>
            </a:lvl3pPr>
            <a:lvl4pPr eaLnBrk="0" fontAlgn="base" hangingPunct="0">
              <a:spcBef>
                <a:spcPct val="0"/>
              </a:spcBef>
              <a:spcAft>
                <a:spcPct val="0"/>
              </a:spcAft>
              <a:tabLst>
                <a:tab pos="4140200" algn="ctr"/>
              </a:tabLst>
              <a:defRPr>
                <a:solidFill>
                  <a:schemeClr val="tx1"/>
                </a:solidFill>
                <a:latin typeface="Arial" panose="020B0604020202020204" pitchFamily="34" charset="0"/>
              </a:defRPr>
            </a:lvl4pPr>
            <a:lvl5pPr eaLnBrk="0" fontAlgn="base" hangingPunct="0">
              <a:spcBef>
                <a:spcPct val="0"/>
              </a:spcBef>
              <a:spcAft>
                <a:spcPct val="0"/>
              </a:spcAft>
              <a:tabLst>
                <a:tab pos="4140200" algn="ctr"/>
              </a:tabLst>
              <a:defRPr>
                <a:solidFill>
                  <a:schemeClr val="tx1"/>
                </a:solidFill>
                <a:latin typeface="Arial" panose="020B0604020202020204" pitchFamily="34" charset="0"/>
              </a:defRPr>
            </a:lvl5pPr>
            <a:lvl6pPr eaLnBrk="0" fontAlgn="base" hangingPunct="0">
              <a:spcBef>
                <a:spcPct val="0"/>
              </a:spcBef>
              <a:spcAft>
                <a:spcPct val="0"/>
              </a:spcAft>
              <a:tabLst>
                <a:tab pos="4140200" algn="ctr"/>
              </a:tabLst>
              <a:defRPr>
                <a:solidFill>
                  <a:schemeClr val="tx1"/>
                </a:solidFill>
                <a:latin typeface="Arial" panose="020B0604020202020204" pitchFamily="34" charset="0"/>
              </a:defRPr>
            </a:lvl6pPr>
            <a:lvl7pPr eaLnBrk="0" fontAlgn="base" hangingPunct="0">
              <a:spcBef>
                <a:spcPct val="0"/>
              </a:spcBef>
              <a:spcAft>
                <a:spcPct val="0"/>
              </a:spcAft>
              <a:tabLst>
                <a:tab pos="4140200" algn="ctr"/>
              </a:tabLst>
              <a:defRPr>
                <a:solidFill>
                  <a:schemeClr val="tx1"/>
                </a:solidFill>
                <a:latin typeface="Arial" panose="020B0604020202020204" pitchFamily="34" charset="0"/>
              </a:defRPr>
            </a:lvl7pPr>
            <a:lvl8pPr eaLnBrk="0" fontAlgn="base" hangingPunct="0">
              <a:spcBef>
                <a:spcPct val="0"/>
              </a:spcBef>
              <a:spcAft>
                <a:spcPct val="0"/>
              </a:spcAft>
              <a:tabLst>
                <a:tab pos="4140200" algn="ctr"/>
              </a:tabLst>
              <a:defRPr>
                <a:solidFill>
                  <a:schemeClr val="tx1"/>
                </a:solidFill>
                <a:latin typeface="Arial" panose="020B0604020202020204" pitchFamily="34" charset="0"/>
              </a:defRPr>
            </a:lvl8pPr>
            <a:lvl9pPr eaLnBrk="0" fontAlgn="base" hangingPunct="0">
              <a:spcBef>
                <a:spcPct val="0"/>
              </a:spcBef>
              <a:spcAft>
                <a:spcPct val="0"/>
              </a:spcAft>
              <a:tabLst>
                <a:tab pos="4140200"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140200" algn="ctr"/>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Les couples oxydants r</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ducteurs utilis</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 sont:</a:t>
            </a:r>
            <a:endParaRPr kumimoji="0" lang="fr-FR" altLang="fr-FR"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4140200" algn="ctr"/>
              </a:tabLst>
            </a:pP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MnO</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4</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30000" dirty="0" err="1">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aq</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 Mn</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et</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Fe</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3+</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 Fe</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kumimoji="0" lang="fr-FR" altLang="fr-F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140200" algn="ctr"/>
              </a:tabLst>
            </a:pPr>
            <a:endPar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140200" algn="ctr"/>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Les demi-</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quations r</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dox de ces couples sont:</a:t>
            </a:r>
            <a:endParaRPr lang="fr-FR" altLang="fr-FR" sz="2400" dirty="0"/>
          </a:p>
          <a:p>
            <a:pPr marL="0" marR="0" lvl="0" indent="0" algn="l" defTabSz="914400" rtl="0" eaLnBrk="0" fontAlgn="base" latinLnBrk="0" hangingPunct="0">
              <a:lnSpc>
                <a:spcPct val="100000"/>
              </a:lnSpc>
              <a:spcBef>
                <a:spcPct val="0"/>
              </a:spcBef>
              <a:spcAft>
                <a:spcPct val="0"/>
              </a:spcAft>
              <a:buClrTx/>
              <a:buSzTx/>
              <a:buFontTx/>
              <a:buNone/>
              <a:tabLst>
                <a:tab pos="4140200" algn="ctr"/>
              </a:tabLst>
            </a:pP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MnO</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4</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30000" dirty="0" err="1">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aq</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+ 8H</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30000" dirty="0" err="1">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aq</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+ 5e</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sym typeface="Wingdings 3" panose="05040102010807070707" pitchFamily="18" charset="2"/>
              </a:rPr>
              <a:t>  </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Mn</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+ 4H</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t>
            </a:r>
            <a:endParaRPr lang="fr-FR" altLang="fr-FR" sz="2800" dirty="0"/>
          </a:p>
          <a:p>
            <a:pPr marL="0" marR="0" lvl="0" indent="0" algn="l" defTabSz="914400" rtl="0" eaLnBrk="0" fontAlgn="base" latinLnBrk="0" hangingPunct="0">
              <a:lnSpc>
                <a:spcPct val="100000"/>
              </a:lnSpc>
              <a:spcBef>
                <a:spcPct val="0"/>
              </a:spcBef>
              <a:spcAft>
                <a:spcPct val="0"/>
              </a:spcAft>
              <a:buClrTx/>
              <a:buSzTx/>
              <a:buFontTx/>
              <a:buNone/>
              <a:tabLst>
                <a:tab pos="4140200" algn="ctr"/>
              </a:tabLst>
            </a:pP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Fe</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3+</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 e</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sym typeface="Wingdings 3" panose="05040102010807070707" pitchFamily="18" charset="2"/>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F</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kumimoji="0" lang="fr-FR" altLang="fr-F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140200" algn="ctr"/>
              </a:tabLst>
            </a:pPr>
            <a:endPar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140200" algn="ctr"/>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On place les r</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actifs </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gauche et les produits </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droite, on multiplie les demi-</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quations de mani</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re </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avoir un transfert de 5 </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lectrons puis on les ajoute membre </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membre:</a:t>
            </a:r>
            <a:endParaRPr lang="fr-FR" altLang="fr-FR" sz="2400" dirty="0"/>
          </a:p>
          <a:p>
            <a:pPr marL="0" marR="0" lvl="0" indent="0" algn="l" defTabSz="914400" rtl="0" eaLnBrk="0" fontAlgn="base" latinLnBrk="0" hangingPunct="0">
              <a:lnSpc>
                <a:spcPct val="100000"/>
              </a:lnSpc>
              <a:spcBef>
                <a:spcPct val="0"/>
              </a:spcBef>
              <a:spcAft>
                <a:spcPct val="0"/>
              </a:spcAft>
              <a:buClrTx/>
              <a:buSzTx/>
              <a:buFontTx/>
              <a:buNone/>
              <a:tabLst>
                <a:tab pos="4140200" algn="ctr"/>
              </a:tabLst>
            </a:pPr>
            <a:r>
              <a:rPr kumimoji="0" lang="fr-FR" altLang="fr-FR" sz="24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MnO</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4</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30000" dirty="0" err="1">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aq</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+ 8H</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30000" dirty="0" err="1">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aq</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+ 5e</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sym typeface="Wingdings 3" panose="05040102010807070707" pitchFamily="18" charset="2"/>
              </a:rPr>
              <a:t>  </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Mn</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+ 4H</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t>
            </a:r>
            <a:endParaRPr kumimoji="0" lang="fr-FR" altLang="fr-FR" sz="2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4140200" algn="ctr"/>
              </a:tabLst>
            </a:pP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Fe</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3+</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sym typeface="Wingdings 3" panose="05040102010807070707" pitchFamily="18" charset="2"/>
              </a:rPr>
              <a:t></a:t>
            </a:r>
            <a:r>
              <a:rPr kumimoji="0" lang="fr-FR" altLang="fr-FR" sz="2800" b="1" i="0" u="none" strike="noStrike" cap="none" normalizeH="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Fe</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 e</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(x5)</a:t>
            </a:r>
          </a:p>
          <a:p>
            <a:pPr marL="0" marR="0" lvl="0" indent="0" algn="ctr" defTabSz="914400" rtl="0" eaLnBrk="0" fontAlgn="base" latinLnBrk="0" hangingPunct="0">
              <a:lnSpc>
                <a:spcPct val="100000"/>
              </a:lnSpc>
              <a:spcBef>
                <a:spcPct val="0"/>
              </a:spcBef>
              <a:spcAft>
                <a:spcPct val="0"/>
              </a:spcAft>
              <a:buClrTx/>
              <a:buSzTx/>
              <a:buFontTx/>
              <a:buNone/>
              <a:tabLst>
                <a:tab pos="4140200" algn="ctr"/>
              </a:tabLst>
            </a:pPr>
            <a:endParaRPr lang="fr-FR" altLang="fr-FR" sz="2800" b="1" dirty="0">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140200" algn="ctr"/>
              </a:tabLst>
            </a:pPr>
            <a:r>
              <a:rPr kumimoji="0" lang="fr-FR" altLang="fr-FR" sz="2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MnO</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4</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30000" dirty="0" err="1">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aq</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+ 8H</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30000" dirty="0" err="1">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aq</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+ 5</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Fe</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3+</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sym typeface="Wingdings 3" panose="05040102010807070707" pitchFamily="18" charset="2"/>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Mn</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 </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5</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Fe</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+ 4H</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t>
            </a:r>
            <a:endParaRPr kumimoji="0" lang="fr-FR" altLang="fr-F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140200" algn="ctr"/>
              </a:tabLst>
            </a:pPr>
            <a:endParaRPr kumimoji="0" lang="fr-FR" altLang="fr-FR" sz="2400" b="0" i="0" u="none" strike="noStrike" cap="none" normalizeH="0" baseline="0" dirty="0">
              <a:ln>
                <a:noFill/>
              </a:ln>
              <a:solidFill>
                <a:schemeClr val="tx1"/>
              </a:solidFill>
              <a:effectLst/>
            </a:endParaRPr>
          </a:p>
        </p:txBody>
      </p:sp>
      <p:cxnSp>
        <p:nvCxnSpPr>
          <p:cNvPr id="3" name="Connecteur droit 2">
            <a:extLst>
              <a:ext uri="{FF2B5EF4-FFF2-40B4-BE49-F238E27FC236}">
                <a16:creationId xmlns:a16="http://schemas.microsoft.com/office/drawing/2014/main" id="{A9DC8767-6E46-298D-B397-DCA5F3B3D16B}"/>
              </a:ext>
            </a:extLst>
          </p:cNvPr>
          <p:cNvCxnSpPr>
            <a:cxnSpLocks/>
          </p:cNvCxnSpPr>
          <p:nvPr/>
        </p:nvCxnSpPr>
        <p:spPr>
          <a:xfrm>
            <a:off x="1282210" y="5528018"/>
            <a:ext cx="95147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86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12694677-D245-68FD-F1C6-56F3B32C4E25}"/>
                  </a:ext>
                </a:extLst>
              </p:cNvPr>
              <p:cNvSpPr txBox="1"/>
              <p:nvPr/>
            </p:nvSpPr>
            <p:spPr>
              <a:xfrm>
                <a:off x="0" y="61544"/>
                <a:ext cx="12192000" cy="625216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aura pour les ions </a:t>
                </a:r>
                <a:r>
                  <a:rPr lang="fr-FR" sz="2400" dirty="0" err="1">
                    <a:effectLst/>
                    <a:latin typeface="Comic Sans MS" panose="030F0702030302020204" pitchFamily="66" charset="0"/>
                    <a:ea typeface="Times New Roman" panose="02020603050405020304" pitchFamily="18" charset="0"/>
                    <a:cs typeface="Times New Roman" panose="02020603050405020304" pitchFamily="18" charset="0"/>
                  </a:rPr>
                  <a:t>ions</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Fer II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Fe</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latin typeface="Comic Sans MS" panose="030F0702030302020204" pitchFamily="66" charset="0"/>
                    <a:ea typeface="Times New Roman" panose="02020603050405020304" pitchFamily="18" charset="0"/>
                    <a:cs typeface="Times New Roman" panose="02020603050405020304" pitchFamily="18" charset="0"/>
                  </a:rPr>
                  <a:t>e</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t les ions Permanganate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MnO</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4</a:t>
                </a:r>
                <a:r>
                  <a:rPr lang="fr-FR" sz="2400" b="1" baseline="30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b="1" baseline="-25000" dirty="0" err="1">
                    <a:effectLst/>
                    <a:latin typeface="Comic Sans MS" panose="030F0702030302020204" pitchFamily="66" charset="0"/>
                    <a:ea typeface="Comic Sans MS" panose="030F0702030302020204" pitchFamily="66" charset="0"/>
                    <a:cs typeface="Comic Sans MS" panose="030F0702030302020204" pitchFamily="66" charset="0"/>
                  </a:rPr>
                  <a:t>aq</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n(Fe</a:t>
                </a:r>
                <a:r>
                  <a:rPr lang="fr-FR" sz="28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 C × V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et</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n(MnO</a:t>
                </a:r>
                <a:r>
                  <a:rPr lang="fr-FR" sz="2800" b="1" baseline="-25000" dirty="0">
                    <a:effectLst/>
                    <a:latin typeface="Comic Sans MS" panose="030F0702030302020204" pitchFamily="66" charset="0"/>
                    <a:ea typeface="Comic Sans MS" panose="030F0702030302020204" pitchFamily="66" charset="0"/>
                    <a:cs typeface="Comic Sans MS" panose="030F0702030302020204" pitchFamily="66" charset="0"/>
                  </a:rPr>
                  <a:t>4</a:t>
                </a:r>
                <a:r>
                  <a:rPr lang="fr-FR" sz="2800" b="1" baseline="30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 Co × </a:t>
                </a:r>
                <a:r>
                  <a:rPr lang="fr-FR" sz="2800" b="1" dirty="0" err="1">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8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éq</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D’après l’équation de réaction 1 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MnO</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4</a:t>
                </a:r>
                <a:r>
                  <a:rPr lang="fr-FR" sz="2400" b="1" baseline="30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b="1" baseline="-25000" dirty="0" err="1">
                    <a:effectLst/>
                    <a:latin typeface="Comic Sans MS" panose="030F0702030302020204" pitchFamily="66" charset="0"/>
                    <a:ea typeface="Comic Sans MS" panose="030F0702030302020204" pitchFamily="66" charset="0"/>
                    <a:cs typeface="Comic Sans MS" panose="030F0702030302020204" pitchFamily="66" charset="0"/>
                  </a:rPr>
                  <a:t>aq</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réagit avec 5 ions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Fe</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Nous aurons ainsi à l'équivalence la relation: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14:m>
                  <m:oMath xmlns:m="http://schemas.openxmlformats.org/officeDocument/2006/math">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n</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sSubSup>
                          <m:sSub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Sup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MnO</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4</m:t>
                            </m:r>
                          </m:sub>
                          <m:sup>
                            <m:r>
                              <m:rPr>
                                <m:nor/>
                              </m:rPr>
                              <a:rPr lang="fr-FR" sz="2800" b="1" i="1">
                                <a:effectLst/>
                                <a:latin typeface="Comic Sans MS" panose="030F0702030302020204" pitchFamily="66" charset="0"/>
                                <a:ea typeface="Times New Roman" panose="02020603050405020304" pitchFamily="18" charset="0"/>
                                <a:cs typeface="Times New Roman" panose="02020603050405020304" pitchFamily="18" charset="0"/>
                              </a:rPr>
                              <m:t>−</m:t>
                            </m:r>
                          </m:sup>
                        </m:sSubSup>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num>
                      <m:den>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1</m:t>
                        </m:r>
                      </m:den>
                    </m:f>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n</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sSubSup>
                          <m:sSub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Sup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Fe</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m:t>
                            </m:r>
                          </m:sub>
                          <m:sup>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2+</m:t>
                            </m:r>
                          </m:sup>
                        </m:sSubSup>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num>
                      <m:den>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5</m:t>
                        </m:r>
                      </m:den>
                    </m:f>
                  </m:oMath>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Nous en déduisons la valeur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la concentration en ions Fer II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Fe</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la solution: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C</m:t>
                      </m:r>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5</m:t>
                          </m:r>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C</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0</m:t>
                              </m:r>
                            </m:sub>
                          </m:sSub>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é</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q</m:t>
                              </m:r>
                            </m:sub>
                          </m:sSub>
                        </m:num>
                        <m:den>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V</m:t>
                          </m:r>
                        </m:den>
                      </m:f>
                    </m:oMath>
                  </m:oMathPara>
                </a14:m>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12694677-D245-68FD-F1C6-56F3B32C4E25}"/>
                  </a:ext>
                </a:extLst>
              </p:cNvPr>
              <p:cNvSpPr txBox="1">
                <a:spLocks noRot="1" noChangeAspect="1" noMove="1" noResize="1" noEditPoints="1" noAdjustHandles="1" noChangeArrowheads="1" noChangeShapeType="1" noTextEdit="1"/>
              </p:cNvSpPr>
              <p:nvPr/>
            </p:nvSpPr>
            <p:spPr>
              <a:xfrm>
                <a:off x="0" y="61544"/>
                <a:ext cx="12192000" cy="6252161"/>
              </a:xfrm>
              <a:prstGeom prst="rect">
                <a:avLst/>
              </a:prstGeom>
              <a:blipFill>
                <a:blip r:embed="rId2"/>
                <a:stretch>
                  <a:fillRect l="-750" t="-682" r="-750"/>
                </a:stretch>
              </a:blipFill>
            </p:spPr>
            <p:txBody>
              <a:bodyPr/>
              <a:lstStyle/>
              <a:p>
                <a:r>
                  <a:rPr lang="fr-FR">
                    <a:noFill/>
                  </a:rPr>
                  <a:t> </a:t>
                </a:r>
              </a:p>
            </p:txBody>
          </p:sp>
        </mc:Fallback>
      </mc:AlternateContent>
    </p:spTree>
    <p:extLst>
      <p:ext uri="{BB962C8B-B14F-4D97-AF65-F5344CB8AC3E}">
        <p14:creationId xmlns:p14="http://schemas.microsoft.com/office/powerpoint/2010/main" val="2496271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9C245089-AD8A-F723-0FE3-571792584D26}"/>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8 - Dosage de H</a:t>
            </a:r>
            <a:r>
              <a:rPr lang="fr-FR" sz="3200" b="1" baseline="-25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3200" b="1" baseline="-25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par des ions MnO</a:t>
            </a:r>
            <a:r>
              <a:rPr lang="fr-FR" sz="3200" b="1" baseline="-25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4</a:t>
            </a:r>
            <a:r>
              <a:rPr lang="fr-FR" sz="3200" b="1" baseline="30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3200" dirty="0"/>
          </a:p>
        </p:txBody>
      </p:sp>
      <p:sp>
        <p:nvSpPr>
          <p:cNvPr id="4" name="ZoneTexte 3">
            <a:extLst>
              <a:ext uri="{FF2B5EF4-FFF2-40B4-BE49-F238E27FC236}">
                <a16:creationId xmlns:a16="http://schemas.microsoft.com/office/drawing/2014/main" id="{7235DF82-6A09-83D0-48A1-177358E3C1DE}"/>
              </a:ext>
            </a:extLst>
          </p:cNvPr>
          <p:cNvSpPr txBox="1"/>
          <p:nvPr/>
        </p:nvSpPr>
        <p:spPr>
          <a:xfrm>
            <a:off x="-1" y="989222"/>
            <a:ext cx="12192000" cy="265021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veut titrer un volume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V = 10,0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mL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d'une solution de Peroxyde d'Hydrogène de concentration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par une solution aqueuse de Permanganate de potassium de concentration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0</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L'équation de la réaction chimique entre le Peroxyde d'Hydrogène H</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les ions Permanganate (MnO</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4</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s'écrit: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5B908C85-BB52-80CB-6932-0889FBEB655D}"/>
              </a:ext>
            </a:extLst>
          </p:cNvPr>
          <p:cNvSpPr txBox="1"/>
          <p:nvPr/>
        </p:nvSpPr>
        <p:spPr>
          <a:xfrm>
            <a:off x="627183" y="4337474"/>
            <a:ext cx="10937631" cy="529697"/>
          </a:xfrm>
          <a:prstGeom prst="rect">
            <a:avLst/>
          </a:prstGeom>
          <a:noFill/>
        </p:spPr>
        <p:txBody>
          <a:bodyPr wrap="square">
            <a:spAutoFit/>
          </a:bodyPr>
          <a:lstStyle/>
          <a:p>
            <a:pPr algn="ctr">
              <a:lnSpc>
                <a:spcPct val="107000"/>
              </a:lnSpc>
              <a:spcAft>
                <a:spcPts val="800"/>
              </a:spcAft>
            </a:pP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5H</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8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+ 2MnO</a:t>
            </a:r>
            <a:r>
              <a:rPr lang="fr-FR" sz="2800" b="1" baseline="-25000" dirty="0">
                <a:effectLst/>
                <a:latin typeface="Comic Sans MS" panose="030F0702030302020204" pitchFamily="66" charset="0"/>
                <a:ea typeface="Comic Sans MS" panose="030F0702030302020204" pitchFamily="66" charset="0"/>
                <a:cs typeface="Comic Sans MS" panose="030F0702030302020204" pitchFamily="66" charset="0"/>
              </a:rPr>
              <a:t>4</a:t>
            </a:r>
            <a:r>
              <a:rPr lang="fr-FR" sz="2800" b="1" baseline="30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800" b="1" baseline="-25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800" b="1" baseline="-25000" dirty="0" err="1">
                <a:effectLst/>
                <a:latin typeface="Comic Sans MS" panose="030F0702030302020204" pitchFamily="66" charset="0"/>
                <a:ea typeface="Comic Sans MS" panose="030F0702030302020204" pitchFamily="66" charset="0"/>
                <a:cs typeface="Comic Sans MS" panose="030F0702030302020204" pitchFamily="66" charset="0"/>
              </a:rPr>
              <a:t>aq</a:t>
            </a:r>
            <a:r>
              <a:rPr lang="fr-FR" sz="2800" b="1" baseline="-25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800" b="1" dirty="0">
                <a:effectLst/>
                <a:latin typeface="Comic Sans MS" panose="030F0702030302020204" pitchFamily="66" charset="0"/>
                <a:ea typeface="Comic Sans MS" panose="030F0702030302020204" pitchFamily="66" charset="0"/>
                <a:cs typeface="Comic Sans MS" panose="030F0702030302020204" pitchFamily="66" charset="0"/>
              </a:rPr>
              <a:t> + 6H</a:t>
            </a:r>
            <a:r>
              <a:rPr lang="fr-FR" sz="2800" b="1" baseline="30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800" b="1" baseline="-25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800" b="1" baseline="-25000" dirty="0" err="1">
                <a:effectLst/>
                <a:latin typeface="Comic Sans MS" panose="030F0702030302020204" pitchFamily="66" charset="0"/>
                <a:ea typeface="Comic Sans MS" panose="030F0702030302020204" pitchFamily="66" charset="0"/>
                <a:cs typeface="Comic Sans MS" panose="030F0702030302020204" pitchFamily="66" charset="0"/>
              </a:rPr>
              <a:t>aq</a:t>
            </a:r>
            <a:r>
              <a:rPr lang="fr-FR" sz="2800" b="1" baseline="-25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800" b="1" dirty="0">
                <a:effectLst/>
                <a:latin typeface="Comic Sans MS" panose="030F0702030302020204" pitchFamily="66" charset="0"/>
                <a:ea typeface="Comic Sans MS" panose="030F0702030302020204" pitchFamily="66" charset="0"/>
                <a:cs typeface="Comic Sans MS" panose="030F0702030302020204" pitchFamily="66" charset="0"/>
              </a:rPr>
              <a:t>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sym typeface="Wingdings 3" panose="05040102010807070707" pitchFamily="18" charset="2"/>
              </a:rPr>
              <a:t></a:t>
            </a:r>
            <a:r>
              <a:rPr lang="fr-FR" sz="2800" b="1" dirty="0">
                <a:effectLst/>
                <a:latin typeface="Comic Sans MS" panose="030F0702030302020204" pitchFamily="66" charset="0"/>
                <a:ea typeface="Comic Sans MS" panose="030F0702030302020204" pitchFamily="66" charset="0"/>
                <a:cs typeface="Comic Sans MS" panose="030F0702030302020204" pitchFamily="66" charset="0"/>
              </a:rPr>
              <a:t>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5O</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2(g)</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+ 2Mn</a:t>
            </a:r>
            <a:r>
              <a:rPr lang="fr-FR" sz="28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8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+ 8H</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(l)</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714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EAB4740D-405F-C1F9-A698-A66B013D20E8}"/>
              </a:ext>
            </a:extLst>
          </p:cNvPr>
          <p:cNvPicPr>
            <a:picLocks noChangeAspect="1"/>
          </p:cNvPicPr>
          <p:nvPr/>
        </p:nvPicPr>
        <p:blipFill>
          <a:blip r:embed="rId2"/>
          <a:stretch>
            <a:fillRect/>
          </a:stretch>
        </p:blipFill>
        <p:spPr>
          <a:xfrm>
            <a:off x="10428816" y="83293"/>
            <a:ext cx="1671353" cy="2818169"/>
          </a:xfrm>
          <a:prstGeom prst="rect">
            <a:avLst/>
          </a:prstGeom>
        </p:spPr>
      </p:pic>
      <p:sp>
        <p:nvSpPr>
          <p:cNvPr id="4" name="ZoneTexte 3">
            <a:extLst>
              <a:ext uri="{FF2B5EF4-FFF2-40B4-BE49-F238E27FC236}">
                <a16:creationId xmlns:a16="http://schemas.microsoft.com/office/drawing/2014/main" id="{A21BF895-59AD-3829-4E5D-A247ACBC8328}"/>
              </a:ext>
            </a:extLst>
          </p:cNvPr>
          <p:cNvSpPr txBox="1"/>
          <p:nvPr/>
        </p:nvSpPr>
        <p:spPr>
          <a:xfrm>
            <a:off x="-1465" y="167270"/>
            <a:ext cx="10323634" cy="2650213"/>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Etape 1:</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commence par prélever un volume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V = 10,0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mL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d'une solution de Peroxyde d'Hydrogène à l'aide d'une pipette jaugée (préalablement rincée).</a:t>
            </a: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verse ce volume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dans un bécher, et on ajoute environ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20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mL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d'eau distillée.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971A76D6-89CA-DA5C-C93C-31A2E0901A0F}"/>
              </a:ext>
            </a:extLst>
          </p:cNvPr>
          <p:cNvPicPr>
            <a:picLocks noChangeAspect="1"/>
          </p:cNvPicPr>
          <p:nvPr/>
        </p:nvPicPr>
        <p:blipFill>
          <a:blip r:embed="rId3"/>
          <a:stretch>
            <a:fillRect/>
          </a:stretch>
        </p:blipFill>
        <p:spPr>
          <a:xfrm>
            <a:off x="10427677" y="3410224"/>
            <a:ext cx="1672492" cy="3364483"/>
          </a:xfrm>
          <a:prstGeom prst="rect">
            <a:avLst/>
          </a:prstGeom>
        </p:spPr>
      </p:pic>
      <p:sp>
        <p:nvSpPr>
          <p:cNvPr id="7" name="ZoneTexte 6">
            <a:extLst>
              <a:ext uri="{FF2B5EF4-FFF2-40B4-BE49-F238E27FC236}">
                <a16:creationId xmlns:a16="http://schemas.microsoft.com/office/drawing/2014/main" id="{ED4F7D3C-C9DA-D6AB-C92C-FB96B31B6B06}"/>
              </a:ext>
            </a:extLst>
          </p:cNvPr>
          <p:cNvSpPr txBox="1"/>
          <p:nvPr/>
        </p:nvSpPr>
        <p:spPr>
          <a:xfrm>
            <a:off x="0" y="3718018"/>
            <a:ext cx="10322169" cy="2748894"/>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Etape 2</a:t>
            </a:r>
            <a:r>
              <a:rPr lang="fr-FR" sz="2400" b="1" dirty="0">
                <a:latin typeface="Calibri" panose="020F0502020204030204" pitchFamily="34" charset="0"/>
                <a:ea typeface="Times New Roman" panose="02020603050405020304" pitchFamily="18" charset="0"/>
                <a:cs typeface="Times New Roman" panose="02020603050405020304" pitchFamily="18" charset="0"/>
              </a:rPr>
              <a:t>:</a:t>
            </a:r>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remplit la burette graduée (préalablement rincée) avec le réactif titrant qui est ici le Permanganate de Potassium.</a:t>
            </a: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dépose un papier blanc sur l'agitateur magnétique.</a:t>
            </a: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dépose ensuite le bécher muni d'un turbulent sur l'agitateur magnétique.</a:t>
            </a:r>
            <a:endParaRPr lang="fr-FR" sz="2400" dirty="0"/>
          </a:p>
        </p:txBody>
      </p:sp>
    </p:spTree>
    <p:extLst>
      <p:ext uri="{BB962C8B-B14F-4D97-AF65-F5344CB8AC3E}">
        <p14:creationId xmlns:p14="http://schemas.microsoft.com/office/powerpoint/2010/main" val="3661355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6F52BC22-4A20-D11E-2E3F-B91CF0FB7CF3}"/>
              </a:ext>
            </a:extLst>
          </p:cNvPr>
          <p:cNvSpPr txBox="1"/>
          <p:nvPr/>
        </p:nvSpPr>
        <p:spPr>
          <a:xfrm>
            <a:off x="-2934" y="334131"/>
            <a:ext cx="10360271" cy="2357633"/>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Etape 3:</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effectue un premier dosage rapide.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verse rapidement la solution de Permanganate de Potassium jusqu'à ce que la couleur violette Persiste.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relève le volume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rapide</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versé.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D8BE03C7-7554-7FE0-0678-11EA5668CC9E}"/>
              </a:ext>
            </a:extLst>
          </p:cNvPr>
          <p:cNvPicPr>
            <a:picLocks noChangeAspect="1"/>
          </p:cNvPicPr>
          <p:nvPr/>
        </p:nvPicPr>
        <p:blipFill>
          <a:blip r:embed="rId2"/>
          <a:stretch>
            <a:fillRect/>
          </a:stretch>
        </p:blipFill>
        <p:spPr>
          <a:xfrm>
            <a:off x="10524392" y="63944"/>
            <a:ext cx="1593362" cy="3380371"/>
          </a:xfrm>
          <a:prstGeom prst="rect">
            <a:avLst/>
          </a:prstGeom>
        </p:spPr>
      </p:pic>
      <p:pic>
        <p:nvPicPr>
          <p:cNvPr id="4" name="Image 3">
            <a:extLst>
              <a:ext uri="{FF2B5EF4-FFF2-40B4-BE49-F238E27FC236}">
                <a16:creationId xmlns:a16="http://schemas.microsoft.com/office/drawing/2014/main" id="{6C4B09D6-8D46-2838-3548-9FC15B46616B}"/>
              </a:ext>
            </a:extLst>
          </p:cNvPr>
          <p:cNvPicPr>
            <a:picLocks noChangeAspect="1"/>
          </p:cNvPicPr>
          <p:nvPr/>
        </p:nvPicPr>
        <p:blipFill>
          <a:blip r:embed="rId3"/>
          <a:stretch>
            <a:fillRect/>
          </a:stretch>
        </p:blipFill>
        <p:spPr>
          <a:xfrm>
            <a:off x="10524392" y="3404568"/>
            <a:ext cx="1593362" cy="3389488"/>
          </a:xfrm>
          <a:prstGeom prst="rect">
            <a:avLst/>
          </a:prstGeom>
        </p:spPr>
      </p:pic>
      <p:sp>
        <p:nvSpPr>
          <p:cNvPr id="6" name="ZoneTexte 5">
            <a:extLst>
              <a:ext uri="{FF2B5EF4-FFF2-40B4-BE49-F238E27FC236}">
                <a16:creationId xmlns:a16="http://schemas.microsoft.com/office/drawing/2014/main" id="{10E13FAD-4774-00A0-82EC-18B867FF793A}"/>
              </a:ext>
            </a:extLst>
          </p:cNvPr>
          <p:cNvSpPr txBox="1"/>
          <p:nvPr/>
        </p:nvSpPr>
        <p:spPr>
          <a:xfrm>
            <a:off x="-2934" y="3100690"/>
            <a:ext cx="10360271" cy="3740832"/>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Etape 4:</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effectue un second dosage précis en recommençant à nouveau le titrage depuis le début.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verse rapidement la solution de Permanganate de Potassium jusqu'à un volume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rapide</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-5mL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verse ensuite la solution de Permanganate de Potassium de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0,5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mL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0,5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mL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repèrera le volume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éq</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versé à l'équivalence à la goutte près.</a:t>
            </a:r>
            <a:endParaRPr lang="fr-FR" sz="2400" dirty="0"/>
          </a:p>
        </p:txBody>
      </p:sp>
    </p:spTree>
    <p:extLst>
      <p:ext uri="{BB962C8B-B14F-4D97-AF65-F5344CB8AC3E}">
        <p14:creationId xmlns:p14="http://schemas.microsoft.com/office/powerpoint/2010/main" val="785297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75C7A741-AE39-F8F4-303B-51BD5CCCBAF5}"/>
                  </a:ext>
                </a:extLst>
              </p:cNvPr>
              <p:cNvSpPr txBox="1"/>
              <p:nvPr/>
            </p:nvSpPr>
            <p:spPr>
              <a:xfrm>
                <a:off x="0" y="290145"/>
                <a:ext cx="12274062" cy="583871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aura pour les molécules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H</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a:t>
                </a:r>
                <a:r>
                  <a:rPr lang="fr-FR" sz="2400" dirty="0">
                    <a:latin typeface="Comic Sans MS" panose="030F0702030302020204" pitchFamily="66" charset="0"/>
                    <a:ea typeface="Times New Roman" panose="02020603050405020304" pitchFamily="18" charset="0"/>
                    <a:cs typeface="Times New Roman" panose="02020603050405020304" pitchFamily="18" charset="0"/>
                  </a:rPr>
                  <a:t>t pour les ions Permanganate </a:t>
                </a:r>
                <a:r>
                  <a:rPr lang="fr-FR" sz="2400" b="1" dirty="0">
                    <a:latin typeface="Comic Sans MS" panose="030F0702030302020204" pitchFamily="66" charset="0"/>
                    <a:ea typeface="Times New Roman" panose="02020603050405020304" pitchFamily="18" charset="0"/>
                    <a:cs typeface="Times New Roman" panose="02020603050405020304" pitchFamily="18" charset="0"/>
                  </a:rPr>
                  <a:t>MnO</a:t>
                </a:r>
                <a:r>
                  <a:rPr lang="fr-FR" sz="2400" b="1" baseline="-25000" dirty="0">
                    <a:latin typeface="Comic Sans MS" panose="030F0702030302020204" pitchFamily="66" charset="0"/>
                    <a:ea typeface="Comic Sans MS" panose="030F0702030302020204" pitchFamily="66" charset="0"/>
                    <a:cs typeface="Comic Sans MS" panose="030F0702030302020204" pitchFamily="66" charset="0"/>
                  </a:rPr>
                  <a:t>4</a:t>
                </a:r>
                <a:r>
                  <a:rPr lang="fr-FR" sz="2400" b="1" baseline="30000" dirty="0">
                    <a:latin typeface="Comic Sans MS" panose="030F0702030302020204" pitchFamily="66" charset="0"/>
                    <a:ea typeface="Comic Sans MS" panose="030F0702030302020204" pitchFamily="66" charset="0"/>
                    <a:cs typeface="Comic Sans MS" panose="030F0702030302020204" pitchFamily="66" charset="0"/>
                  </a:rPr>
                  <a:t>-</a:t>
                </a:r>
                <a:r>
                  <a:rPr lang="fr-FR" sz="2400" b="1" baseline="-25000" dirty="0">
                    <a:latin typeface="Comic Sans MS" panose="030F0702030302020204" pitchFamily="66" charset="0"/>
                    <a:ea typeface="Comic Sans MS" panose="030F0702030302020204" pitchFamily="66" charset="0"/>
                    <a:cs typeface="Comic Sans MS" panose="030F0702030302020204" pitchFamily="66" charset="0"/>
                  </a:rPr>
                  <a:t>(</a:t>
                </a:r>
                <a:r>
                  <a:rPr lang="fr-FR" sz="2400" b="1" baseline="-25000" dirty="0" err="1">
                    <a:latin typeface="Comic Sans MS" panose="030F0702030302020204" pitchFamily="66" charset="0"/>
                    <a:ea typeface="Comic Sans MS" panose="030F0702030302020204" pitchFamily="66" charset="0"/>
                    <a:cs typeface="Comic Sans MS" panose="030F0702030302020204" pitchFamily="66" charset="0"/>
                  </a:rPr>
                  <a:t>aq</a:t>
                </a:r>
                <a:r>
                  <a:rPr lang="fr-FR" sz="2400" b="1" baseline="-25000" dirty="0">
                    <a:latin typeface="Comic Sans MS" panose="030F0702030302020204" pitchFamily="66" charset="0"/>
                    <a:ea typeface="Comic Sans MS" panose="030F0702030302020204" pitchFamily="66" charset="0"/>
                    <a:cs typeface="Comic Sans MS" panose="030F0702030302020204" pitchFamily="66" charset="0"/>
                  </a:rPr>
                  <a:t>)</a:t>
                </a:r>
                <a:r>
                  <a:rPr lang="fr-FR" sz="2400" dirty="0">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n(H</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 C × V   et    n(MnO</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4</a:t>
                </a:r>
                <a:r>
                  <a:rPr lang="fr-FR" sz="2400" b="1" baseline="30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 Co ×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éq</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D’après l’équation de réaction 2 ions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MnO</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4</a:t>
                </a:r>
                <a:r>
                  <a:rPr lang="fr-FR" sz="2400" b="1" baseline="30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b="1" baseline="-25000" dirty="0" err="1">
                    <a:effectLst/>
                    <a:latin typeface="Comic Sans MS" panose="030F0702030302020204" pitchFamily="66" charset="0"/>
                    <a:ea typeface="Comic Sans MS" panose="030F0702030302020204" pitchFamily="66" charset="0"/>
                    <a:cs typeface="Comic Sans MS" panose="030F0702030302020204" pitchFamily="66" charset="0"/>
                  </a:rPr>
                  <a:t>aq</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réagissent avec 5 molécules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H</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Nous aurons ainsi à l'équivalence la relation: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n</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sSubSup>
                            <m:sSubSup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Sup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MnO</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4</m:t>
                              </m:r>
                            </m:sub>
                            <m:sup>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m:t>
                              </m:r>
                            </m:sup>
                          </m:sSubSup>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num>
                        <m:den>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2</m:t>
                          </m:r>
                        </m:den>
                      </m:f>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n</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H</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2</m:t>
                              </m:r>
                            </m:sub>
                          </m:sSub>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O</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2</m:t>
                              </m:r>
                            </m:sub>
                          </m:s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num>
                        <m:den>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5</m:t>
                          </m:r>
                        </m:den>
                      </m:f>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Nous en déduisons la valeur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la concentration de la solution de Peroxyde d'Hydrogène: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C</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5 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m:t>
                          </m:r>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C</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0</m:t>
                              </m:r>
                            </m:sub>
                          </m:s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m:t>
                          </m:r>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é</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q</m:t>
                              </m:r>
                            </m:sub>
                          </m:sSub>
                        </m:num>
                        <m:den>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2</m:t>
                          </m:r>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den>
                      </m:f>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75C7A741-AE39-F8F4-303B-51BD5CCCBAF5}"/>
                  </a:ext>
                </a:extLst>
              </p:cNvPr>
              <p:cNvSpPr txBox="1">
                <a:spLocks noRot="1" noChangeAspect="1" noMove="1" noResize="1" noEditPoints="1" noAdjustHandles="1" noChangeArrowheads="1" noChangeShapeType="1" noTextEdit="1"/>
              </p:cNvSpPr>
              <p:nvPr/>
            </p:nvSpPr>
            <p:spPr>
              <a:xfrm>
                <a:off x="0" y="290145"/>
                <a:ext cx="12274062" cy="5838714"/>
              </a:xfrm>
              <a:prstGeom prst="rect">
                <a:avLst/>
              </a:prstGeom>
              <a:blipFill>
                <a:blip r:embed="rId2"/>
                <a:stretch>
                  <a:fillRect l="-745" t="-731" r="-745"/>
                </a:stretch>
              </a:blipFill>
            </p:spPr>
            <p:txBody>
              <a:bodyPr/>
              <a:lstStyle/>
              <a:p>
                <a:r>
                  <a:rPr lang="fr-FR">
                    <a:noFill/>
                  </a:rPr>
                  <a:t> </a:t>
                </a:r>
              </a:p>
            </p:txBody>
          </p:sp>
        </mc:Fallback>
      </mc:AlternateContent>
    </p:spTree>
    <p:extLst>
      <p:ext uri="{BB962C8B-B14F-4D97-AF65-F5344CB8AC3E}">
        <p14:creationId xmlns:p14="http://schemas.microsoft.com/office/powerpoint/2010/main" val="1266647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43ED362-31B6-703A-AEBB-0BD90095FB60}"/>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9 - Dosage du I</a:t>
            </a:r>
            <a:r>
              <a:rPr lang="fr-FR" sz="3200" b="1" baseline="-25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par des ions S</a:t>
            </a:r>
            <a:r>
              <a:rPr lang="fr-FR" sz="3200" b="1" baseline="-25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3200" b="1" baseline="-25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3200" b="1" baseline="30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A313F9F3-3796-8A28-2766-B1E4B7600965}"/>
              </a:ext>
            </a:extLst>
          </p:cNvPr>
          <p:cNvPicPr>
            <a:picLocks noChangeAspect="1"/>
          </p:cNvPicPr>
          <p:nvPr/>
        </p:nvPicPr>
        <p:blipFill>
          <a:blip r:embed="rId2"/>
          <a:stretch>
            <a:fillRect/>
          </a:stretch>
        </p:blipFill>
        <p:spPr>
          <a:xfrm>
            <a:off x="7286674" y="843249"/>
            <a:ext cx="4843706" cy="5950839"/>
          </a:xfrm>
          <a:prstGeom prst="rect">
            <a:avLst/>
          </a:prstGeom>
          <a:solidFill>
            <a:schemeClr val="tx1"/>
          </a:solidFill>
        </p:spPr>
      </p:pic>
      <p:sp>
        <p:nvSpPr>
          <p:cNvPr id="5" name="ZoneTexte 4">
            <a:extLst>
              <a:ext uri="{FF2B5EF4-FFF2-40B4-BE49-F238E27FC236}">
                <a16:creationId xmlns:a16="http://schemas.microsoft.com/office/drawing/2014/main" id="{50759703-0C69-97DB-883C-1B9FBD858E24}"/>
              </a:ext>
            </a:extLst>
          </p:cNvPr>
          <p:cNvSpPr txBox="1"/>
          <p:nvPr/>
        </p:nvSpPr>
        <p:spPr>
          <a:xfrm>
            <a:off x="-1464" y="846210"/>
            <a:ext cx="7211156" cy="6001643"/>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solution contient des molécules de Diiode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I</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dont on veut mesurer la concentration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b="1" dirty="0">
                <a:latin typeface="Comic Sans MS" panose="030F0702030302020204" pitchFamily="66" charset="0"/>
                <a:ea typeface="Times New Roman" panose="02020603050405020304" pitchFamily="18" charset="0"/>
                <a:cs typeface="Times New Roman" panose="02020603050405020304" pitchFamily="18" charset="0"/>
              </a:rPr>
              <a:t>.</a:t>
            </a:r>
          </a:p>
          <a:p>
            <a:pPr algn="just"/>
            <a:endParaRPr lang="fr-FR" sz="2400" b="1" dirty="0">
              <a:latin typeface="Comic Sans MS" panose="030F0702030302020204" pitchFamily="66" charset="0"/>
              <a:ea typeface="Times New Roman" panose="02020603050405020304" pitchFamily="18" charset="0"/>
              <a:cs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réalise un dosage en utilisant une réaction d’oxydoréduction entre les molécules de Diiode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I</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les ions thiosulfate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(S</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b="1" baseline="-25000" dirty="0" err="1">
                <a:effectLst/>
                <a:latin typeface="Comic Sans MS" panose="030F0702030302020204" pitchFamily="66" charset="0"/>
                <a:ea typeface="Comic Sans MS" panose="030F0702030302020204" pitchFamily="66" charset="0"/>
                <a:cs typeface="Comic Sans MS" panose="030F0702030302020204" pitchFamily="66" charset="0"/>
              </a:rPr>
              <a:t>aq</a:t>
            </a:r>
            <a:r>
              <a:rPr lang="fr-FR" sz="2400" b="1" baseline="-25000" dirty="0">
                <a:effectLst/>
                <a:latin typeface="Comic Sans MS" panose="030F0702030302020204" pitchFamily="66" charset="0"/>
                <a:ea typeface="Comic Sans MS" panose="030F0702030302020204" pitchFamily="66" charset="0"/>
                <a:cs typeface="Comic Sans MS" panose="030F0702030302020204" pitchFamily="66"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p>
          <a:p>
            <a:pPr algn="just"/>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prélève un volume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solution de Diiode à titrer, de concentration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inconnue, et on utilise une solution titrante de Thiosulfate de Sodium de concentration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dont on aura versé un volume </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éq</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à l’équivalence.</a:t>
            </a:r>
          </a:p>
          <a:p>
            <a:pPr algn="just"/>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À l’instant de l’équivalence, tous les réactifs disparaissent en même temps, aucun n’est en excès.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7057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Rectangle 2">
            <a:extLst>
              <a:ext uri="{FF2B5EF4-FFF2-40B4-BE49-F238E27FC236}">
                <a16:creationId xmlns:a16="http://schemas.microsoft.com/office/drawing/2014/main" id="{20A42E2C-5182-902C-158F-44C9EC4DC4A2}"/>
              </a:ext>
            </a:extLst>
          </p:cNvPr>
          <p:cNvSpPr>
            <a:spLocks noChangeArrowheads="1"/>
          </p:cNvSpPr>
          <p:nvPr/>
        </p:nvSpPr>
        <p:spPr bwMode="auto">
          <a:xfrm>
            <a:off x="0" y="9067"/>
            <a:ext cx="12192000" cy="645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330575" algn="ctr"/>
              </a:tabLst>
              <a:defRPr>
                <a:solidFill>
                  <a:schemeClr val="tx1"/>
                </a:solidFill>
                <a:latin typeface="Arial" panose="020B0604020202020204" pitchFamily="34" charset="0"/>
              </a:defRPr>
            </a:lvl1pPr>
            <a:lvl2pPr eaLnBrk="0" fontAlgn="base" hangingPunct="0">
              <a:spcBef>
                <a:spcPct val="0"/>
              </a:spcBef>
              <a:spcAft>
                <a:spcPct val="0"/>
              </a:spcAft>
              <a:tabLst>
                <a:tab pos="3330575" algn="ctr"/>
              </a:tabLst>
              <a:defRPr>
                <a:solidFill>
                  <a:schemeClr val="tx1"/>
                </a:solidFill>
                <a:latin typeface="Arial" panose="020B0604020202020204" pitchFamily="34" charset="0"/>
              </a:defRPr>
            </a:lvl2pPr>
            <a:lvl3pPr eaLnBrk="0" fontAlgn="base" hangingPunct="0">
              <a:spcBef>
                <a:spcPct val="0"/>
              </a:spcBef>
              <a:spcAft>
                <a:spcPct val="0"/>
              </a:spcAft>
              <a:tabLst>
                <a:tab pos="3330575" algn="ctr"/>
              </a:tabLst>
              <a:defRPr>
                <a:solidFill>
                  <a:schemeClr val="tx1"/>
                </a:solidFill>
                <a:latin typeface="Arial" panose="020B0604020202020204" pitchFamily="34" charset="0"/>
              </a:defRPr>
            </a:lvl3pPr>
            <a:lvl4pPr eaLnBrk="0" fontAlgn="base" hangingPunct="0">
              <a:spcBef>
                <a:spcPct val="0"/>
              </a:spcBef>
              <a:spcAft>
                <a:spcPct val="0"/>
              </a:spcAft>
              <a:tabLst>
                <a:tab pos="3330575" algn="ctr"/>
              </a:tabLst>
              <a:defRPr>
                <a:solidFill>
                  <a:schemeClr val="tx1"/>
                </a:solidFill>
                <a:latin typeface="Arial" panose="020B0604020202020204" pitchFamily="34" charset="0"/>
              </a:defRPr>
            </a:lvl4pPr>
            <a:lvl5pPr eaLnBrk="0" fontAlgn="base" hangingPunct="0">
              <a:spcBef>
                <a:spcPct val="0"/>
              </a:spcBef>
              <a:spcAft>
                <a:spcPct val="0"/>
              </a:spcAft>
              <a:tabLst>
                <a:tab pos="3330575" algn="ctr"/>
              </a:tabLst>
              <a:defRPr>
                <a:solidFill>
                  <a:schemeClr val="tx1"/>
                </a:solidFill>
                <a:latin typeface="Arial" panose="020B0604020202020204" pitchFamily="34" charset="0"/>
              </a:defRPr>
            </a:lvl5pPr>
            <a:lvl6pPr eaLnBrk="0" fontAlgn="base" hangingPunct="0">
              <a:spcBef>
                <a:spcPct val="0"/>
              </a:spcBef>
              <a:spcAft>
                <a:spcPct val="0"/>
              </a:spcAft>
              <a:tabLst>
                <a:tab pos="3330575" algn="ctr"/>
              </a:tabLst>
              <a:defRPr>
                <a:solidFill>
                  <a:schemeClr val="tx1"/>
                </a:solidFill>
                <a:latin typeface="Arial" panose="020B0604020202020204" pitchFamily="34" charset="0"/>
              </a:defRPr>
            </a:lvl6pPr>
            <a:lvl7pPr eaLnBrk="0" fontAlgn="base" hangingPunct="0">
              <a:spcBef>
                <a:spcPct val="0"/>
              </a:spcBef>
              <a:spcAft>
                <a:spcPct val="0"/>
              </a:spcAft>
              <a:tabLst>
                <a:tab pos="3330575" algn="ctr"/>
              </a:tabLst>
              <a:defRPr>
                <a:solidFill>
                  <a:schemeClr val="tx1"/>
                </a:solidFill>
                <a:latin typeface="Arial" panose="020B0604020202020204" pitchFamily="34" charset="0"/>
              </a:defRPr>
            </a:lvl7pPr>
            <a:lvl8pPr eaLnBrk="0" fontAlgn="base" hangingPunct="0">
              <a:spcBef>
                <a:spcPct val="0"/>
              </a:spcBef>
              <a:spcAft>
                <a:spcPct val="0"/>
              </a:spcAft>
              <a:tabLst>
                <a:tab pos="3330575" algn="ctr"/>
              </a:tabLst>
              <a:defRPr>
                <a:solidFill>
                  <a:schemeClr val="tx1"/>
                </a:solidFill>
                <a:latin typeface="Arial" panose="020B0604020202020204" pitchFamily="34" charset="0"/>
              </a:defRPr>
            </a:lvl8pPr>
            <a:lvl9pPr eaLnBrk="0" fontAlgn="base" hangingPunct="0">
              <a:spcBef>
                <a:spcPct val="0"/>
              </a:spcBef>
              <a:spcAft>
                <a:spcPct val="0"/>
              </a:spcAft>
              <a:tabLst>
                <a:tab pos="333057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800"/>
              </a:spcAft>
              <a:buClrTx/>
              <a:buSzTx/>
              <a:buFontTx/>
              <a:buNone/>
              <a:tabLst>
                <a:tab pos="3330575" algn="ctr"/>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Les mol</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cules de Diiode n'</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tant plus pr</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sentes, l'empois d'Amidon ne donne plus une coloration bleue au milieu r</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actionnel qui devient brusquement incolore.</a:t>
            </a:r>
          </a:p>
          <a:p>
            <a:pPr marL="0" marR="0" lvl="0" indent="0" algn="l" defTabSz="914400" rtl="0" eaLnBrk="0" fontAlgn="base" latinLnBrk="0" hangingPunct="0">
              <a:lnSpc>
                <a:spcPct val="100000"/>
              </a:lnSpc>
              <a:spcBef>
                <a:spcPct val="0"/>
              </a:spcBef>
              <a:spcAft>
                <a:spcPts val="800"/>
              </a:spcAft>
              <a:buClrTx/>
              <a:buSzTx/>
              <a:buFontTx/>
              <a:buNone/>
              <a:tabLst>
                <a:tab pos="3330575" algn="ctr"/>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Les couples oxydants r</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ducteurs utilis</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 sont:</a:t>
            </a:r>
            <a:endParaRPr kumimoji="0" lang="fr-FR" altLang="fr-FR"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ts val="800"/>
              </a:spcAft>
              <a:buClrTx/>
              <a:buSzTx/>
              <a:buFontTx/>
              <a:buNone/>
              <a:tabLst>
                <a:tab pos="3330575" algn="ctr"/>
              </a:tabLst>
            </a:pP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I</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2(</a:t>
            </a:r>
            <a:r>
              <a:rPr kumimoji="0" lang="fr-FR" altLang="fr-FR" sz="2800" b="1" i="0" u="none" strike="noStrike" cap="none" normalizeH="0" baseline="-30000" dirty="0" err="1">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aq</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 I</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et</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4</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6</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 S</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3</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tab pos="3330575" algn="ctr"/>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Les demi-</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quations r</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dox de ces couples sont:</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I</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2(</a:t>
            </a:r>
            <a:r>
              <a:rPr kumimoji="0" lang="fr-FR" altLang="fr-FR" sz="2800" b="1" i="0" u="none" strike="noStrike" cap="none" normalizeH="0" baseline="-30000" dirty="0" err="1">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aq</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+ 2e</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sym typeface="Wingdings 3" panose="05040102010807070707" pitchFamily="18" charset="2"/>
              </a:rPr>
              <a:t> </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2I</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kumimoji="0" lang="fr-FR" altLang="fr-F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4</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6</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+ 2e</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sym typeface="Wingdings 3" panose="05040102010807070707" pitchFamily="18" charset="2"/>
              </a:rPr>
              <a:t> </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2S</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3</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alt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On place les r</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actifs </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gauche et les produits </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droite, on multiplie les demi-</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quations de mani</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re </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avoir un transfert de 2 </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lectrons puis on les ajoute membre </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membre:</a:t>
            </a:r>
            <a:endParaRPr kumimoji="0" lang="fr-FR" altLang="fr-FR"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ts val="800"/>
              </a:spcAft>
              <a:buClrTx/>
              <a:buSzTx/>
              <a:buFontTx/>
              <a:buNone/>
              <a:tabLst>
                <a:tab pos="3330575" algn="ctr"/>
              </a:tabLst>
            </a:pP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I</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2(</a:t>
            </a:r>
            <a:r>
              <a:rPr kumimoji="0" lang="fr-FR" altLang="fr-FR" sz="2800" b="1" i="0" u="none" strike="noStrike" cap="none" normalizeH="0" baseline="-30000" dirty="0" err="1">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aq</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+ 2e</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sym typeface="Wingdings 3" panose="05040102010807070707" pitchFamily="18" charset="2"/>
              </a:rPr>
              <a:t> </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2I</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kumimoji="0" lang="fr-FR" altLang="fr-FR"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ts val="800"/>
              </a:spcAft>
              <a:buClrTx/>
              <a:buSzTx/>
              <a:buFontTx/>
              <a:buNone/>
              <a:tabLst>
                <a:tab pos="3330575" algn="ctr"/>
              </a:tabLst>
            </a:pP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2S</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3</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sym typeface="Wingdings 3" panose="05040102010807070707" pitchFamily="18" charset="2"/>
              </a:rPr>
              <a:t></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4</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6</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+ 2e</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p>
          <a:p>
            <a:pPr marL="0" marR="0" lvl="0" indent="0" algn="just" defTabSz="914400" rtl="0" eaLnBrk="0" fontAlgn="base" latinLnBrk="0" hangingPunct="0">
              <a:lnSpc>
                <a:spcPct val="100000"/>
              </a:lnSpc>
              <a:spcBef>
                <a:spcPct val="0"/>
              </a:spcBef>
              <a:spcAft>
                <a:spcPts val="800"/>
              </a:spcAft>
              <a:buClrTx/>
              <a:buSzTx/>
              <a:buFontTx/>
              <a:buNone/>
              <a:tabLst>
                <a:tab pos="3330575" algn="ctr"/>
              </a:tabLst>
            </a:pPr>
            <a:endParaRPr kumimoji="0" lang="fr-FR" altLang="fr-FR" sz="10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800"/>
              </a:spcAft>
              <a:buClrTx/>
              <a:buSzTx/>
              <a:buFontTx/>
              <a:buNone/>
              <a:tabLst>
                <a:tab pos="3330575" algn="ctr"/>
              </a:tabLst>
            </a:pP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I</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2(</a:t>
            </a:r>
            <a:r>
              <a:rPr kumimoji="0" lang="fr-FR" altLang="fr-FR" sz="2800" b="1" i="0" u="none" strike="noStrike" cap="none" normalizeH="0" baseline="-30000" dirty="0" err="1">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aq</a:t>
            </a:r>
            <a:r>
              <a:rPr kumimoji="0" lang="fr-FR" altLang="fr-FR" sz="2800" b="1" i="0" u="none" strike="noStrike" cap="none" normalizeH="0" baseline="-3000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 </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2S</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3</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0" dirty="0">
                <a:ln>
                  <a:noFill/>
                </a:ln>
                <a:solidFill>
                  <a:schemeClr val="tx1"/>
                </a:solidFill>
                <a:effectLst/>
                <a:latin typeface="Calibri" panose="020F0502020204030204" pitchFamily="34" charset="0"/>
                <a:ea typeface="Comic Sans MS" panose="030F0702030302020204" pitchFamily="66" charset="0"/>
                <a:cs typeface="Comic Sans MS" panose="030F0702030302020204" pitchFamily="66" charset="0"/>
              </a:rPr>
              <a:t>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sym typeface="Wingdings 3" panose="05040102010807070707" pitchFamily="18" charset="2"/>
              </a:rPr>
              <a:t> </a:t>
            </a:r>
            <a:r>
              <a:rPr lang="fr-FR" altLang="fr-FR" sz="2800" b="1" dirty="0">
                <a:latin typeface="Comic Sans MS" panose="030F0702030302020204" pitchFamily="66" charset="0"/>
                <a:ea typeface="Comic Sans MS" panose="030F0702030302020204" pitchFamily="66" charset="0"/>
                <a:cs typeface="Times New Roman" panose="02020603050405020304" pitchFamily="18" charset="0"/>
              </a:rPr>
              <a:t> </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2I</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 S</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4</a:t>
            </a:r>
            <a:r>
              <a:rPr kumimoji="0" lang="fr-FR" altLang="fr-FR" sz="2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6</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kumimoji="0" lang="fr-FR" altLang="fr-FR" sz="2800" b="1" i="0" u="none" strike="noStrike" cap="none" normalizeH="0" baseline="-30000" dirty="0" err="1">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aq</a:t>
            </a:r>
            <a:r>
              <a:rPr kumimoji="0" lang="fr-FR" altLang="fr-FR" sz="2800" b="1"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kumimoji="0" lang="fr-FR" altLang="fr-FR" sz="2800" b="0" i="0" u="none" strike="noStrike" cap="none" normalizeH="0" baseline="0" dirty="0">
              <a:ln>
                <a:noFill/>
              </a:ln>
              <a:solidFill>
                <a:schemeClr val="tx1"/>
              </a:solidFill>
              <a:effectLst/>
            </a:endParaRPr>
          </a:p>
        </p:txBody>
      </p:sp>
      <p:cxnSp>
        <p:nvCxnSpPr>
          <p:cNvPr id="3" name="Connecteur droit 2">
            <a:extLst>
              <a:ext uri="{FF2B5EF4-FFF2-40B4-BE49-F238E27FC236}">
                <a16:creationId xmlns:a16="http://schemas.microsoft.com/office/drawing/2014/main" id="{AD1C6978-A3C8-DD3B-2E99-755A93153FAE}"/>
              </a:ext>
            </a:extLst>
          </p:cNvPr>
          <p:cNvCxnSpPr/>
          <p:nvPr/>
        </p:nvCxnSpPr>
        <p:spPr>
          <a:xfrm>
            <a:off x="2106246" y="10983595"/>
            <a:ext cx="33972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ED560AB4-AD1C-C106-FF16-905EFF01E370}"/>
              </a:ext>
            </a:extLst>
          </p:cNvPr>
          <p:cNvCxnSpPr>
            <a:cxnSpLocks/>
          </p:cNvCxnSpPr>
          <p:nvPr/>
        </p:nvCxnSpPr>
        <p:spPr>
          <a:xfrm>
            <a:off x="2822331" y="5803928"/>
            <a:ext cx="66557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586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BA3F502D-3063-B389-5B1C-338F3E47CA25}"/>
                  </a:ext>
                </a:extLst>
              </p:cNvPr>
              <p:cNvSpPr txBox="1"/>
              <p:nvPr/>
            </p:nvSpPr>
            <p:spPr>
              <a:xfrm>
                <a:off x="0" y="0"/>
                <a:ext cx="12192000" cy="630909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aura pour les molécules de Diiode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I</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pour les ions Thiosulfate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2S</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n(I</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 C × V</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et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n(S</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8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 Co × </a:t>
                </a:r>
                <a:r>
                  <a:rPr lang="fr-FR" sz="2800" b="1" dirty="0" err="1">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8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éq</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D’après l’équation de réaction 1 molécule 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I</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réagit avec 2 ions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S</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Nous aurons ainsi à l'équivalence la relation: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n</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I</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2</m:t>
                              </m:r>
                            </m:sub>
                          </m:s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num>
                        <m:den>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1</m:t>
                          </m:r>
                        </m:den>
                      </m:f>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n</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S</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2</m:t>
                              </m:r>
                            </m:sub>
                          </m:sSub>
                          <m:sSubSup>
                            <m:sSub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Sup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O</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3</m:t>
                              </m:r>
                            </m:sub>
                            <m:sup>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2</m:t>
                              </m:r>
                              <m:r>
                                <m:rPr>
                                  <m:nor/>
                                </m:rPr>
                                <a:rPr lang="fr-FR" sz="2800" b="1" i="1">
                                  <a:effectLst/>
                                  <a:latin typeface="Comic Sans MS" panose="030F0702030302020204" pitchFamily="66" charset="0"/>
                                  <a:ea typeface="Times New Roman" panose="02020603050405020304" pitchFamily="18" charset="0"/>
                                  <a:cs typeface="Times New Roman" panose="02020603050405020304" pitchFamily="18" charset="0"/>
                                </a:rPr>
                                <m:t>−</m:t>
                              </m:r>
                            </m:sup>
                          </m:sSubSup>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num>
                        <m:den>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2</m:t>
                          </m:r>
                        </m:den>
                      </m:f>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Nous en déduisons la valeur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la concentration en Diiode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I</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aq</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dans la solution: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C</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2 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C</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0</m:t>
                              </m:r>
                            </m:sub>
                          </m:s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é</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q</m:t>
                              </m:r>
                            </m:sub>
                          </m:sSub>
                        </m:num>
                        <m:den>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V</m:t>
                          </m:r>
                        </m:den>
                      </m:f>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BA3F502D-3063-B389-5B1C-338F3E47CA25}"/>
                  </a:ext>
                </a:extLst>
              </p:cNvPr>
              <p:cNvSpPr txBox="1">
                <a:spLocks noRot="1" noChangeAspect="1" noMove="1" noResize="1" noEditPoints="1" noAdjustHandles="1" noChangeArrowheads="1" noChangeShapeType="1" noTextEdit="1"/>
              </p:cNvSpPr>
              <p:nvPr/>
            </p:nvSpPr>
            <p:spPr>
              <a:xfrm>
                <a:off x="0" y="0"/>
                <a:ext cx="12192000" cy="6309099"/>
              </a:xfrm>
              <a:prstGeom prst="rect">
                <a:avLst/>
              </a:prstGeom>
              <a:blipFill>
                <a:blip r:embed="rId2"/>
                <a:stretch>
                  <a:fillRect l="-750" t="-676" r="-750"/>
                </a:stretch>
              </a:blipFill>
            </p:spPr>
            <p:txBody>
              <a:bodyPr/>
              <a:lstStyle/>
              <a:p>
                <a:r>
                  <a:rPr lang="fr-FR">
                    <a:noFill/>
                  </a:rPr>
                  <a:t> </a:t>
                </a:r>
              </a:p>
            </p:txBody>
          </p:sp>
        </mc:Fallback>
      </mc:AlternateContent>
    </p:spTree>
    <p:extLst>
      <p:ext uri="{BB962C8B-B14F-4D97-AF65-F5344CB8AC3E}">
        <p14:creationId xmlns:p14="http://schemas.microsoft.com/office/powerpoint/2010/main" val="4078356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0"/>
            <a:ext cx="12192000" cy="590611"/>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1 - Dosages par étalonnage</a:t>
            </a:r>
            <a:endParaRPr lang="fr-FR" sz="3200" dirty="0">
              <a:effectLst/>
              <a:latin typeface="Comic Sans MS" panose="030F0702030302020204" pitchFamily="66"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00AE340-0E29-10AC-C01A-401DA1D60249}"/>
              </a:ext>
            </a:extLst>
          </p:cNvPr>
          <p:cNvSpPr txBox="1"/>
          <p:nvPr/>
        </p:nvSpPr>
        <p:spPr>
          <a:xfrm>
            <a:off x="-1464" y="1012723"/>
            <a:ext cx="12193464" cy="265021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Réaliser un dosage par étalonnage consiste à déterminer la concentration d’une espèce en solution en comparant une grandeur physique, caractéristique de la solution, à la même grandeur physique mesurée pour des solutions étalons.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dosage par étalonnage est une méthode non destructive car elle ne met pas en jeu de réaction chimique.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0812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00B9EA6-B809-C66B-CC26-622393CF9610}"/>
              </a:ext>
            </a:extLst>
          </p:cNvPr>
          <p:cNvSpPr txBox="1"/>
          <p:nvPr/>
        </p:nvSpPr>
        <p:spPr>
          <a:xfrm>
            <a:off x="-1464" y="0"/>
            <a:ext cx="12193464"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10 – Autres méthodes de titrage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6DE2C568-A395-0859-972E-E508B9864C2E}"/>
              </a:ext>
            </a:extLst>
          </p:cNvPr>
          <p:cNvSpPr txBox="1"/>
          <p:nvPr/>
        </p:nvSpPr>
        <p:spPr>
          <a:xfrm>
            <a:off x="-2196" y="775791"/>
            <a:ext cx="12193464" cy="4524315"/>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D’autres méthodes de dosage et titrage existent. Celles-ci sont des méthodes physiques:</a:t>
            </a:r>
          </a:p>
          <a:p>
            <a:pPr marL="1257300" lvl="2" indent="-342900" algn="just">
              <a:buFont typeface="Arial" panose="020B0604020202020204" pitchFamily="34" charset="0"/>
              <a:buChar char="•"/>
            </a:pPr>
            <a:r>
              <a:rPr lang="fr-FR" sz="2400" dirty="0">
                <a:effectLst/>
                <a:latin typeface="Comic Sans MS" panose="030F0702030302020204" pitchFamily="66" charset="0"/>
                <a:ea typeface="Times New Roman" panose="02020603050405020304" pitchFamily="18" charset="0"/>
              </a:rPr>
              <a:t>Titrage conductimétrique</a:t>
            </a:r>
          </a:p>
          <a:p>
            <a:pPr marL="1257300" lvl="2" indent="-342900" algn="just">
              <a:buFont typeface="Arial" panose="020B0604020202020204" pitchFamily="34" charset="0"/>
              <a:buChar char="•"/>
            </a:pPr>
            <a:r>
              <a:rPr lang="fr-FR" sz="2400" dirty="0">
                <a:latin typeface="Comic Sans MS" panose="030F0702030302020204" pitchFamily="66" charset="0"/>
                <a:ea typeface="Times New Roman" panose="02020603050405020304" pitchFamily="18" charset="0"/>
              </a:rPr>
              <a:t>Titrage pH métrique (acides et bases)</a:t>
            </a:r>
          </a:p>
          <a:p>
            <a:pPr algn="just"/>
            <a:endParaRPr lang="fr-FR" sz="2400" dirty="0">
              <a:latin typeface="Comic Sans MS" panose="030F0702030302020204" pitchFamily="66"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Prenons l’exemple suivant:</a:t>
            </a:r>
          </a:p>
          <a:p>
            <a:pPr algn="just"/>
            <a:endParaRPr lang="fr-FR" sz="2400" dirty="0">
              <a:effectLst/>
              <a:latin typeface="Comic Sans MS" panose="030F0702030302020204" pitchFamily="66"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On dispose d'une solution acide de concentration C</a:t>
            </a:r>
            <a:r>
              <a:rPr lang="fr-FR" sz="2400" baseline="-25000" dirty="0">
                <a:effectLst/>
                <a:latin typeface="Comic Sans MS" panose="030F0702030302020204" pitchFamily="66" charset="0"/>
                <a:ea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rPr>
              <a:t> inconnue et d'une solution d'hydroxyde de sodium de concentration C</a:t>
            </a:r>
            <a:r>
              <a:rPr lang="fr-FR" sz="2400" baseline="-25000" dirty="0">
                <a:effectLst/>
                <a:latin typeface="Comic Sans MS" panose="030F0702030302020204" pitchFamily="66" charset="0"/>
                <a:ea typeface="Times New Roman" panose="02020603050405020304" pitchFamily="18" charset="0"/>
              </a:rPr>
              <a:t>B</a:t>
            </a:r>
            <a:r>
              <a:rPr lang="fr-FR" sz="2400" dirty="0">
                <a:effectLst/>
                <a:latin typeface="Comic Sans MS" panose="030F0702030302020204" pitchFamily="66" charset="0"/>
                <a:ea typeface="Times New Roman" panose="02020603050405020304" pitchFamily="18" charset="0"/>
              </a:rPr>
              <a:t>=1,0.10</a:t>
            </a:r>
            <a:r>
              <a:rPr lang="fr-FR" sz="2400" baseline="30000" dirty="0">
                <a:effectLst/>
                <a:latin typeface="Comic Sans MS" panose="030F0702030302020204" pitchFamily="66" charset="0"/>
                <a:ea typeface="Times New Roman" panose="02020603050405020304" pitchFamily="18" charset="0"/>
              </a:rPr>
              <a:t>-3</a:t>
            </a:r>
            <a:r>
              <a:rPr lang="fr-FR" sz="2400" dirty="0">
                <a:effectLst/>
                <a:latin typeface="Comic Sans MS" panose="030F0702030302020204" pitchFamily="66" charset="0"/>
                <a:ea typeface="Times New Roman" panose="02020603050405020304" pitchFamily="18" charset="0"/>
              </a:rPr>
              <a:t>mol/L connue.</a:t>
            </a:r>
          </a:p>
          <a:p>
            <a:pPr algn="just"/>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Par 2 méthodes différentes de titrage on veut déterminer le volume V</a:t>
            </a:r>
            <a:r>
              <a:rPr lang="fr-FR" sz="2400" baseline="-25000" dirty="0">
                <a:effectLst/>
                <a:latin typeface="Comic Sans MS" panose="030F0702030302020204" pitchFamily="66" charset="0"/>
                <a:ea typeface="Times New Roman" panose="02020603050405020304" pitchFamily="18" charset="0"/>
              </a:rPr>
              <a:t>E</a:t>
            </a:r>
            <a:r>
              <a:rPr lang="fr-FR" sz="2400" dirty="0">
                <a:effectLst/>
                <a:latin typeface="Comic Sans MS" panose="030F0702030302020204" pitchFamily="66" charset="0"/>
                <a:ea typeface="Times New Roman" panose="02020603050405020304" pitchFamily="18" charset="0"/>
              </a:rPr>
              <a:t> à l'équivalence pour en déduire la concentration C</a:t>
            </a:r>
            <a:r>
              <a:rPr lang="fr-FR" sz="2400" baseline="-25000" dirty="0">
                <a:effectLst/>
                <a:latin typeface="Comic Sans MS" panose="030F0702030302020204" pitchFamily="66" charset="0"/>
                <a:ea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rPr>
              <a:t> de la solution inconnue.</a:t>
            </a:r>
            <a:endParaRPr lang="fr-F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0085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FA901F45-59FC-B651-11B0-7C2F5033ED33}"/>
              </a:ext>
            </a:extLst>
          </p:cNvPr>
          <p:cNvPicPr>
            <a:picLocks noChangeAspect="1"/>
          </p:cNvPicPr>
          <p:nvPr/>
        </p:nvPicPr>
        <p:blipFill>
          <a:blip r:embed="rId2"/>
          <a:stretch>
            <a:fillRect/>
          </a:stretch>
        </p:blipFill>
        <p:spPr>
          <a:xfrm>
            <a:off x="8311330" y="1089388"/>
            <a:ext cx="3797243" cy="5390728"/>
          </a:xfrm>
          <a:prstGeom prst="rect">
            <a:avLst/>
          </a:prstGeom>
          <a:solidFill>
            <a:schemeClr val="tx1"/>
          </a:solidFill>
        </p:spPr>
      </p:pic>
      <p:sp>
        <p:nvSpPr>
          <p:cNvPr id="4" name="ZoneTexte 3">
            <a:extLst>
              <a:ext uri="{FF2B5EF4-FFF2-40B4-BE49-F238E27FC236}">
                <a16:creationId xmlns:a16="http://schemas.microsoft.com/office/drawing/2014/main" id="{12DE76BA-AAC0-A043-D12D-59D3D7C0762F}"/>
              </a:ext>
            </a:extLst>
          </p:cNvPr>
          <p:cNvSpPr txBox="1"/>
          <p:nvPr/>
        </p:nvSpPr>
        <p:spPr>
          <a:xfrm>
            <a:off x="1" y="783931"/>
            <a:ext cx="8170606" cy="6001643"/>
          </a:xfrm>
          <a:prstGeom prst="rect">
            <a:avLst/>
          </a:prstGeom>
          <a:noFill/>
        </p:spPr>
        <p:txBody>
          <a:bodyPr wrap="square">
            <a:spAutoFit/>
          </a:bodyPr>
          <a:lstStyle/>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Etalonner le conductimètre.</a:t>
            </a:r>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A l'aide d'une pipette jaugée (préalablement rincée), introduire un volume V</a:t>
            </a:r>
            <a:r>
              <a:rPr lang="fr-FR" sz="2400" baseline="-25000" dirty="0">
                <a:effectLst/>
                <a:latin typeface="Comic Sans MS" panose="030F0702030302020204" pitchFamily="66" charset="0"/>
                <a:ea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rPr>
              <a:t>=10,0mL de la solution à titrer dans un grand bécher.</a:t>
            </a:r>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Remplir la burette graduée (préalablement rincée) avec la solution titrante (ici l'hydroxyde de sodium).</a:t>
            </a:r>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Placer le bécher muni d'un turbulent sur un agitateur magnétique et y ajouter environ 200ml d'eau distillée.</a:t>
            </a:r>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Introduire la sonde de mesure conductimétrique dans le bécher.</a:t>
            </a:r>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Mettre l’agitation en marche.</a:t>
            </a:r>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Verser, millilitre par millilitre, le réactif titrant dans le bécher. A chaque ajout, relever dans un tableau le volume V</a:t>
            </a:r>
            <a:r>
              <a:rPr lang="fr-FR" sz="2400" baseline="-25000" dirty="0">
                <a:effectLst/>
                <a:latin typeface="Comic Sans MS" panose="030F0702030302020204" pitchFamily="66" charset="0"/>
                <a:ea typeface="Times New Roman" panose="02020603050405020304" pitchFamily="18" charset="0"/>
              </a:rPr>
              <a:t>B</a:t>
            </a:r>
            <a:r>
              <a:rPr lang="fr-FR" sz="2400" dirty="0">
                <a:effectLst/>
                <a:latin typeface="Comic Sans MS" panose="030F0702030302020204" pitchFamily="66" charset="0"/>
                <a:ea typeface="Times New Roman" panose="02020603050405020304" pitchFamily="18" charset="0"/>
              </a:rPr>
              <a:t> de solution titrante versée et la conductivité </a:t>
            </a:r>
            <a:r>
              <a:rPr lang="fr-FR" sz="2400" dirty="0">
                <a:effectLst/>
                <a:latin typeface="Symbol" panose="05050102010706020507" pitchFamily="18" charset="2"/>
                <a:ea typeface="Times New Roman" panose="02020603050405020304" pitchFamily="18" charset="0"/>
              </a:rPr>
              <a:t>s</a:t>
            </a:r>
            <a:r>
              <a:rPr lang="fr-FR" sz="2400" dirty="0">
                <a:effectLst/>
                <a:latin typeface="Comic Sans MS" panose="030F0702030302020204" pitchFamily="66" charset="0"/>
                <a:ea typeface="Times New Roman" panose="02020603050405020304" pitchFamily="18" charset="0"/>
              </a:rPr>
              <a:t> du mélange.</a:t>
            </a:r>
            <a:endParaRPr lang="fr-FR" sz="2400" dirty="0">
              <a:effectLst/>
              <a:latin typeface="Times New Roman" panose="02020603050405020304" pitchFamily="18" charset="0"/>
              <a:ea typeface="Times New Roman" panose="02020603050405020304" pitchFamily="18" charset="0"/>
            </a:endParaRPr>
          </a:p>
        </p:txBody>
      </p:sp>
      <p:sp>
        <p:nvSpPr>
          <p:cNvPr id="6" name="ZoneTexte 5">
            <a:extLst>
              <a:ext uri="{FF2B5EF4-FFF2-40B4-BE49-F238E27FC236}">
                <a16:creationId xmlns:a16="http://schemas.microsoft.com/office/drawing/2014/main" id="{E0483B08-B051-D99D-F366-20C1EFC47E8B}"/>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Titrage conductimétrique</a:t>
            </a:r>
            <a:endParaRPr lang="fr-FR" sz="3200" dirty="0"/>
          </a:p>
        </p:txBody>
      </p:sp>
    </p:spTree>
    <p:extLst>
      <p:ext uri="{BB962C8B-B14F-4D97-AF65-F5344CB8AC3E}">
        <p14:creationId xmlns:p14="http://schemas.microsoft.com/office/powerpoint/2010/main" val="2740597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6760BAA-9CAE-C0EF-8F8A-3392A802CAE9}"/>
              </a:ext>
            </a:extLst>
          </p:cNvPr>
          <p:cNvSpPr txBox="1"/>
          <p:nvPr/>
        </p:nvSpPr>
        <p:spPr>
          <a:xfrm>
            <a:off x="0" y="0"/>
            <a:ext cx="6096000" cy="1938992"/>
          </a:xfrm>
          <a:prstGeom prst="rect">
            <a:avLst/>
          </a:prstGeom>
          <a:noFill/>
        </p:spPr>
        <p:txBody>
          <a:bodyPr wrap="square">
            <a:spAutoFit/>
          </a:bodyPr>
          <a:lstStyle/>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Représenter graphiquement l’évolution </a:t>
            </a:r>
            <a:r>
              <a:rPr lang="fr-FR" sz="2400" dirty="0">
                <a:effectLst/>
                <a:latin typeface="Symbol" panose="05050102010706020507" pitchFamily="18" charset="2"/>
                <a:ea typeface="Times New Roman" panose="02020603050405020304" pitchFamily="18" charset="0"/>
              </a:rPr>
              <a:t>s</a:t>
            </a:r>
            <a:r>
              <a:rPr lang="fr-FR" sz="2400" dirty="0">
                <a:effectLst/>
                <a:latin typeface="Comic Sans MS" panose="030F0702030302020204" pitchFamily="66" charset="0"/>
                <a:ea typeface="Times New Roman" panose="02020603050405020304" pitchFamily="18" charset="0"/>
              </a:rPr>
              <a:t>=f(V</a:t>
            </a:r>
            <a:r>
              <a:rPr lang="fr-FR" sz="2400" baseline="-25000" dirty="0">
                <a:effectLst/>
                <a:latin typeface="Comic Sans MS" panose="030F0702030302020204" pitchFamily="66" charset="0"/>
                <a:ea typeface="Times New Roman" panose="02020603050405020304" pitchFamily="18" charset="0"/>
              </a:rPr>
              <a:t>B</a:t>
            </a:r>
            <a:r>
              <a:rPr lang="fr-FR" sz="2400" dirty="0">
                <a:effectLst/>
                <a:latin typeface="Comic Sans MS" panose="030F0702030302020204" pitchFamily="66" charset="0"/>
                <a:ea typeface="Times New Roman" panose="02020603050405020304" pitchFamily="18" charset="0"/>
              </a:rPr>
              <a:t>).</a:t>
            </a:r>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Déterminer le volume V</a:t>
            </a:r>
            <a:r>
              <a:rPr lang="fr-FR" sz="2400" baseline="-25000" dirty="0">
                <a:effectLst/>
                <a:latin typeface="Comic Sans MS" panose="030F0702030302020204" pitchFamily="66" charset="0"/>
                <a:ea typeface="Times New Roman" panose="02020603050405020304" pitchFamily="18" charset="0"/>
              </a:rPr>
              <a:t>E</a:t>
            </a:r>
            <a:r>
              <a:rPr lang="fr-FR" sz="2400" dirty="0">
                <a:effectLst/>
                <a:latin typeface="Comic Sans MS" panose="030F0702030302020204" pitchFamily="66" charset="0"/>
                <a:ea typeface="Times New Roman" panose="02020603050405020304" pitchFamily="18" charset="0"/>
              </a:rPr>
              <a:t> à l'équivalence par la méthode des deux segments de droite.</a:t>
            </a:r>
            <a:endParaRPr lang="fr-FR" sz="2400" dirty="0">
              <a:effectLst/>
              <a:latin typeface="Times New Roman" panose="02020603050405020304" pitchFamily="18" charset="0"/>
              <a:ea typeface="Times New Roman" panose="02020603050405020304" pitchFamily="18" charset="0"/>
            </a:endParaRPr>
          </a:p>
        </p:txBody>
      </p:sp>
      <p:pic>
        <p:nvPicPr>
          <p:cNvPr id="4" name="Image 3">
            <a:extLst>
              <a:ext uri="{FF2B5EF4-FFF2-40B4-BE49-F238E27FC236}">
                <a16:creationId xmlns:a16="http://schemas.microsoft.com/office/drawing/2014/main" id="{6CDEB494-2EB8-E68C-BB95-E08C2F4BEED0}"/>
              </a:ext>
            </a:extLst>
          </p:cNvPr>
          <p:cNvPicPr>
            <a:picLocks noChangeAspect="1"/>
          </p:cNvPicPr>
          <p:nvPr/>
        </p:nvPicPr>
        <p:blipFill>
          <a:blip r:embed="rId2"/>
          <a:stretch>
            <a:fillRect/>
          </a:stretch>
        </p:blipFill>
        <p:spPr>
          <a:xfrm>
            <a:off x="6709732" y="115508"/>
            <a:ext cx="5351989" cy="4092698"/>
          </a:xfrm>
          <a:prstGeom prst="rect">
            <a:avLst/>
          </a:prstGeom>
          <a:solidFill>
            <a:schemeClr val="tx1"/>
          </a:solidFill>
        </p:spPr>
      </p:pic>
    </p:spTree>
    <p:extLst>
      <p:ext uri="{BB962C8B-B14F-4D97-AF65-F5344CB8AC3E}">
        <p14:creationId xmlns:p14="http://schemas.microsoft.com/office/powerpoint/2010/main" val="4041110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D3615C19-AAC1-4C26-EFFD-0172832B03A3}"/>
              </a:ext>
            </a:extLst>
          </p:cNvPr>
          <p:cNvPicPr>
            <a:picLocks noChangeAspect="1"/>
          </p:cNvPicPr>
          <p:nvPr/>
        </p:nvPicPr>
        <p:blipFill>
          <a:blip r:embed="rId2"/>
          <a:stretch>
            <a:fillRect/>
          </a:stretch>
        </p:blipFill>
        <p:spPr>
          <a:xfrm>
            <a:off x="8657616" y="1207642"/>
            <a:ext cx="3504059" cy="5005798"/>
          </a:xfrm>
          <a:prstGeom prst="rect">
            <a:avLst/>
          </a:prstGeom>
          <a:solidFill>
            <a:schemeClr val="tx1"/>
          </a:solidFill>
        </p:spPr>
      </p:pic>
      <p:sp>
        <p:nvSpPr>
          <p:cNvPr id="4" name="ZoneTexte 3">
            <a:extLst>
              <a:ext uri="{FF2B5EF4-FFF2-40B4-BE49-F238E27FC236}">
                <a16:creationId xmlns:a16="http://schemas.microsoft.com/office/drawing/2014/main" id="{E86A1DD7-6562-03B0-6F6E-903ED00EA250}"/>
              </a:ext>
            </a:extLst>
          </p:cNvPr>
          <p:cNvSpPr txBox="1"/>
          <p:nvPr/>
        </p:nvSpPr>
        <p:spPr>
          <a:xfrm>
            <a:off x="-1" y="525054"/>
            <a:ext cx="8657617" cy="6370975"/>
          </a:xfrm>
          <a:prstGeom prst="rect">
            <a:avLst/>
          </a:prstGeom>
          <a:noFill/>
        </p:spPr>
        <p:txBody>
          <a:bodyPr wrap="square">
            <a:spAutoFit/>
          </a:bodyPr>
          <a:lstStyle/>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Etalonner le </a:t>
            </a:r>
            <a:r>
              <a:rPr lang="fr-FR" sz="2400" dirty="0" err="1">
                <a:effectLst/>
                <a:latin typeface="Comic Sans MS" panose="030F0702030302020204" pitchFamily="66" charset="0"/>
                <a:ea typeface="Times New Roman" panose="02020603050405020304" pitchFamily="18" charset="0"/>
              </a:rPr>
              <a:t>pHmètre</a:t>
            </a:r>
            <a:r>
              <a:rPr lang="fr-FR" sz="2400" dirty="0">
                <a:effectLst/>
                <a:latin typeface="Comic Sans MS" panose="030F0702030302020204" pitchFamily="66" charset="0"/>
                <a:ea typeface="Times New Roman" panose="02020603050405020304" pitchFamily="18" charset="0"/>
              </a:rPr>
              <a:t>.</a:t>
            </a:r>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A l'aide d'une pipette jaugée (préalablement rincée), introduire un volume V</a:t>
            </a:r>
            <a:r>
              <a:rPr lang="fr-FR" sz="2400" baseline="-25000" dirty="0">
                <a:effectLst/>
                <a:latin typeface="Comic Sans MS" panose="030F0702030302020204" pitchFamily="66" charset="0"/>
                <a:ea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rPr>
              <a:t>=10,0mL de la solution à titrer dans un bécher.</a:t>
            </a:r>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Remplir la burette graduée (préalablement rincée) avec la solution titrante (ici l'hydroxyde de sodium).</a:t>
            </a:r>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Placer le bécher muni d'un turbulent sur un agitateur magnétique et y ajouter environ 20ml d'eau distillée.</a:t>
            </a:r>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Introduire la sonde de mesure pH métrique dans le bécher.</a:t>
            </a:r>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Mettre l’agitation en marche.</a:t>
            </a:r>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Verser, millilitre par millilitre, le réactif titrant dans le bécher. A chaque ajout, relever dans un tableau le volume V</a:t>
            </a:r>
            <a:r>
              <a:rPr lang="fr-FR" sz="2400" baseline="-25000" dirty="0">
                <a:effectLst/>
                <a:latin typeface="Comic Sans MS" panose="030F0702030302020204" pitchFamily="66" charset="0"/>
                <a:ea typeface="Times New Roman" panose="02020603050405020304" pitchFamily="18" charset="0"/>
              </a:rPr>
              <a:t>B</a:t>
            </a:r>
            <a:r>
              <a:rPr lang="fr-FR" sz="2400" dirty="0">
                <a:effectLst/>
                <a:latin typeface="Comic Sans MS" panose="030F0702030302020204" pitchFamily="66" charset="0"/>
                <a:ea typeface="Times New Roman" panose="02020603050405020304" pitchFamily="18" charset="0"/>
              </a:rPr>
              <a:t> de solution titrante versée et le pH du mélange. Réduire le volume des ajouts de solution titrante quand le pH varie plus rapidement.</a:t>
            </a:r>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Continuer bien après le saut de pH.</a:t>
            </a:r>
            <a:endParaRPr lang="fr-FR" sz="2400" dirty="0">
              <a:effectLst/>
              <a:latin typeface="Times New Roman" panose="02020603050405020304" pitchFamily="18" charset="0"/>
              <a:ea typeface="Times New Roman" panose="02020603050405020304" pitchFamily="18" charset="0"/>
            </a:endParaRPr>
          </a:p>
        </p:txBody>
      </p:sp>
      <p:sp>
        <p:nvSpPr>
          <p:cNvPr id="6" name="ZoneTexte 5">
            <a:extLst>
              <a:ext uri="{FF2B5EF4-FFF2-40B4-BE49-F238E27FC236}">
                <a16:creationId xmlns:a16="http://schemas.microsoft.com/office/drawing/2014/main" id="{DBD5530F-FAED-ABAD-1921-CEC2A3EE0949}"/>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Titrage </a:t>
            </a:r>
            <a:r>
              <a:rPr lang="fr-FR" sz="3200" b="1"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pHmétrique</a:t>
            </a:r>
            <a:endParaRPr lang="fr-FR" sz="3200" dirty="0"/>
          </a:p>
        </p:txBody>
      </p:sp>
    </p:spTree>
    <p:extLst>
      <p:ext uri="{BB962C8B-B14F-4D97-AF65-F5344CB8AC3E}">
        <p14:creationId xmlns:p14="http://schemas.microsoft.com/office/powerpoint/2010/main" val="1115148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71" name="Image 70">
            <a:extLst>
              <a:ext uri="{FF2B5EF4-FFF2-40B4-BE49-F238E27FC236}">
                <a16:creationId xmlns:a16="http://schemas.microsoft.com/office/drawing/2014/main" id="{DFE79186-DC9A-131C-E45B-0951C265B2A3}"/>
              </a:ext>
            </a:extLst>
          </p:cNvPr>
          <p:cNvPicPr>
            <a:picLocks noChangeAspect="1"/>
          </p:cNvPicPr>
          <p:nvPr/>
        </p:nvPicPr>
        <p:blipFill rotWithShape="1">
          <a:blip r:embed="rId2"/>
          <a:srcRect r="34953"/>
          <a:stretch/>
        </p:blipFill>
        <p:spPr>
          <a:xfrm>
            <a:off x="2253622" y="2264939"/>
            <a:ext cx="7684755" cy="4502327"/>
          </a:xfrm>
          <a:prstGeom prst="rect">
            <a:avLst/>
          </a:prstGeom>
          <a:solidFill>
            <a:schemeClr val="tx1"/>
          </a:solidFill>
        </p:spPr>
      </p:pic>
      <p:sp>
        <p:nvSpPr>
          <p:cNvPr id="73" name="ZoneTexte 72">
            <a:extLst>
              <a:ext uri="{FF2B5EF4-FFF2-40B4-BE49-F238E27FC236}">
                <a16:creationId xmlns:a16="http://schemas.microsoft.com/office/drawing/2014/main" id="{049BA310-78AC-5A06-FC2C-6870A2CCEC1C}"/>
              </a:ext>
            </a:extLst>
          </p:cNvPr>
          <p:cNvSpPr txBox="1"/>
          <p:nvPr/>
        </p:nvSpPr>
        <p:spPr>
          <a:xfrm>
            <a:off x="1620" y="0"/>
            <a:ext cx="12190379" cy="1569660"/>
          </a:xfrm>
          <a:prstGeom prst="rect">
            <a:avLst/>
          </a:prstGeom>
          <a:noFill/>
        </p:spPr>
        <p:txBody>
          <a:bodyPr wrap="square">
            <a:spAutoFit/>
          </a:bodyPr>
          <a:lstStyle/>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Représenter graphiquement l’évolution pH = f(V</a:t>
            </a:r>
            <a:r>
              <a:rPr lang="fr-FR" sz="2400" baseline="-25000" dirty="0">
                <a:effectLst/>
                <a:latin typeface="Comic Sans MS" panose="030F0702030302020204" pitchFamily="66" charset="0"/>
                <a:ea typeface="Times New Roman" panose="02020603050405020304" pitchFamily="18" charset="0"/>
              </a:rPr>
              <a:t>B</a:t>
            </a:r>
            <a:r>
              <a:rPr lang="fr-FR" sz="2400" dirty="0">
                <a:effectLst/>
                <a:latin typeface="Comic Sans MS" panose="030F0702030302020204" pitchFamily="66" charset="0"/>
                <a:ea typeface="Times New Roman" panose="02020603050405020304" pitchFamily="18" charset="0"/>
              </a:rPr>
              <a:t>).</a:t>
            </a:r>
          </a:p>
          <a:p>
            <a:pPr lvl="0" algn="just"/>
            <a:endParaRPr lang="fr-FR"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rPr>
              <a:t>Déterminer le volume V</a:t>
            </a:r>
            <a:r>
              <a:rPr lang="fr-FR" sz="2400" baseline="-25000" dirty="0">
                <a:effectLst/>
                <a:latin typeface="Comic Sans MS" panose="030F0702030302020204" pitchFamily="66" charset="0"/>
                <a:ea typeface="Times New Roman" panose="02020603050405020304" pitchFamily="18" charset="0"/>
              </a:rPr>
              <a:t>E</a:t>
            </a:r>
            <a:r>
              <a:rPr lang="fr-FR" sz="2400" dirty="0">
                <a:effectLst/>
                <a:latin typeface="Comic Sans MS" panose="030F0702030302020204" pitchFamily="66" charset="0"/>
                <a:ea typeface="Times New Roman" panose="02020603050405020304" pitchFamily="18" charset="0"/>
              </a:rPr>
              <a:t> à l'équivalence par la méthode de la dérivée numérique ou par celle des tangentes.</a:t>
            </a:r>
            <a:endParaRPr lang="fr-F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7964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16E3DBAD-70AF-62FF-D585-3C7B4E9D4B15}"/>
                  </a:ext>
                </a:extLst>
              </p:cNvPr>
              <p:cNvSpPr txBox="1"/>
              <p:nvPr/>
            </p:nvSpPr>
            <p:spPr>
              <a:xfrm>
                <a:off x="0" y="0"/>
                <a:ext cx="12192000" cy="4843249"/>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Si on réalise le titrage d'une solution d'acide faible AH par une solution de base forte représentée par l'ion HO</a:t>
                </a:r>
                <a:r>
                  <a:rPr lang="fr-FR" sz="2400" baseline="30000" dirty="0">
                    <a:effectLst/>
                    <a:latin typeface="Comic Sans MS" panose="030F0702030302020204" pitchFamily="66" charset="0"/>
                    <a:ea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rPr>
                  <a:t>, l'équation de la réaction est:</a:t>
                </a:r>
                <a:endParaRPr lang="fr-FR" sz="2400" dirty="0">
                  <a:effectLst/>
                  <a:latin typeface="Times New Roman" panose="02020603050405020304" pitchFamily="18" charset="0"/>
                  <a:ea typeface="Times New Roman" panose="02020603050405020304" pitchFamily="18" charset="0"/>
                </a:endParaRPr>
              </a:p>
              <a:p>
                <a:pPr algn="ctr"/>
                <a:r>
                  <a:rPr lang="fr-FR" sz="2800" dirty="0">
                    <a:effectLst/>
                    <a:latin typeface="Comic Sans MS" panose="030F0702030302020204" pitchFamily="66" charset="0"/>
                    <a:ea typeface="Times New Roman" panose="02020603050405020304" pitchFamily="18" charset="0"/>
                  </a:rPr>
                  <a:t>AH + HO</a:t>
                </a:r>
                <a:r>
                  <a:rPr lang="fr-FR" sz="2800" baseline="30000" dirty="0">
                    <a:effectLst/>
                    <a:latin typeface="Comic Sans MS" panose="030F0702030302020204" pitchFamily="66" charset="0"/>
                    <a:ea typeface="Times New Roman" panose="02020603050405020304" pitchFamily="18" charset="0"/>
                  </a:rPr>
                  <a:t>-</a:t>
                </a:r>
                <a:r>
                  <a:rPr lang="fr-FR" sz="2800" dirty="0">
                    <a:effectLst/>
                    <a:latin typeface="Comic Sans MS" panose="030F0702030302020204" pitchFamily="66"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a:t>
                </a:r>
                <a:r>
                  <a:rPr lang="fr-FR" sz="2800" dirty="0">
                    <a:effectLst/>
                    <a:latin typeface="Comic Sans MS" panose="030F0702030302020204" pitchFamily="66" charset="0"/>
                    <a:ea typeface="Times New Roman" panose="02020603050405020304" pitchFamily="18" charset="0"/>
                  </a:rPr>
                  <a:t> A</a:t>
                </a:r>
                <a:r>
                  <a:rPr lang="fr-FR" sz="2800" baseline="30000" dirty="0">
                    <a:effectLst/>
                    <a:latin typeface="Comic Sans MS" panose="030F0702030302020204" pitchFamily="66" charset="0"/>
                    <a:ea typeface="Times New Roman" panose="02020603050405020304" pitchFamily="18" charset="0"/>
                  </a:rPr>
                  <a:t>-</a:t>
                </a:r>
                <a:r>
                  <a:rPr lang="fr-FR" sz="2800" dirty="0">
                    <a:effectLst/>
                    <a:latin typeface="Comic Sans MS" panose="030F0702030302020204" pitchFamily="66" charset="0"/>
                    <a:ea typeface="Times New Roman" panose="02020603050405020304" pitchFamily="18" charset="0"/>
                  </a:rPr>
                  <a:t> + H</a:t>
                </a:r>
                <a:r>
                  <a:rPr lang="fr-FR" sz="2800" baseline="-25000" dirty="0">
                    <a:effectLst/>
                    <a:latin typeface="Comic Sans MS" panose="030F0702030302020204" pitchFamily="66" charset="0"/>
                    <a:ea typeface="Times New Roman" panose="02020603050405020304" pitchFamily="18" charset="0"/>
                  </a:rPr>
                  <a:t>2</a:t>
                </a:r>
                <a:r>
                  <a:rPr lang="fr-FR" sz="2800" dirty="0">
                    <a:effectLst/>
                    <a:latin typeface="Comic Sans MS" panose="030F0702030302020204" pitchFamily="66" charset="0"/>
                    <a:ea typeface="Times New Roman" panose="02020603050405020304" pitchFamily="18" charset="0"/>
                  </a:rPr>
                  <a:t>O</a:t>
                </a:r>
                <a:endParaRPr lang="fr-FR" sz="28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On aura à l'équivalence:</a:t>
                </a:r>
                <a:endParaRPr lang="fr-FR" sz="2400" dirty="0">
                  <a:effectLst/>
                  <a:latin typeface="Times New Roman" panose="02020603050405020304" pitchFamily="18" charset="0"/>
                  <a:ea typeface="Times New Roman" panose="02020603050405020304" pitchFamily="18" charset="0"/>
                </a:endParaRPr>
              </a:p>
              <a:p>
                <a:pPr algn="ctr"/>
                <a:r>
                  <a:rPr lang="fr-FR" sz="2800" dirty="0">
                    <a:effectLst/>
                    <a:latin typeface="Comic Sans MS" panose="030F0702030302020204" pitchFamily="66" charset="0"/>
                    <a:ea typeface="Times New Roman" panose="02020603050405020304" pitchFamily="18" charset="0"/>
                  </a:rPr>
                  <a:t>n(HO</a:t>
                </a:r>
                <a:r>
                  <a:rPr lang="fr-FR" sz="2800" baseline="30000" dirty="0">
                    <a:effectLst/>
                    <a:latin typeface="Comic Sans MS" panose="030F0702030302020204" pitchFamily="66" charset="0"/>
                    <a:ea typeface="Times New Roman" panose="02020603050405020304" pitchFamily="18" charset="0"/>
                  </a:rPr>
                  <a:t>-</a:t>
                </a:r>
                <a:r>
                  <a:rPr lang="fr-FR" sz="2800" dirty="0">
                    <a:effectLst/>
                    <a:latin typeface="Comic Sans MS" panose="030F0702030302020204" pitchFamily="66" charset="0"/>
                    <a:ea typeface="Times New Roman" panose="02020603050405020304" pitchFamily="18" charset="0"/>
                  </a:rPr>
                  <a:t>)</a:t>
                </a:r>
                <a:r>
                  <a:rPr lang="fr-FR" sz="2800" baseline="-25000" dirty="0">
                    <a:effectLst/>
                    <a:latin typeface="Comic Sans MS" panose="030F0702030302020204" pitchFamily="66" charset="0"/>
                    <a:ea typeface="Times New Roman" panose="02020603050405020304" pitchFamily="18" charset="0"/>
                  </a:rPr>
                  <a:t>équivalence</a:t>
                </a:r>
                <a:r>
                  <a:rPr lang="fr-FR" sz="2800" dirty="0">
                    <a:effectLst/>
                    <a:latin typeface="Comic Sans MS" panose="030F0702030302020204" pitchFamily="66" charset="0"/>
                    <a:ea typeface="Times New Roman" panose="02020603050405020304" pitchFamily="18" charset="0"/>
                  </a:rPr>
                  <a:t> = n(AH)</a:t>
                </a:r>
                <a:r>
                  <a:rPr lang="fr-FR" sz="2800" baseline="-25000" dirty="0">
                    <a:effectLst/>
                    <a:latin typeface="Comic Sans MS" panose="030F0702030302020204" pitchFamily="66" charset="0"/>
                    <a:ea typeface="Times New Roman" panose="02020603050405020304" pitchFamily="18" charset="0"/>
                  </a:rPr>
                  <a:t>équivalence</a:t>
                </a:r>
                <a:endParaRPr lang="fr-FR" sz="2800" dirty="0">
                  <a:effectLst/>
                  <a:latin typeface="Times New Roman" panose="02020603050405020304" pitchFamily="18" charset="0"/>
                  <a:ea typeface="Times New Roman" panose="02020603050405020304" pitchFamily="18" charset="0"/>
                </a:endParaRPr>
              </a:p>
              <a:p>
                <a:r>
                  <a:rPr lang="fr-FR" sz="2400" dirty="0">
                    <a:effectLst/>
                    <a:latin typeface="Comic Sans MS" panose="030F0702030302020204" pitchFamily="66" charset="0"/>
                    <a:ea typeface="Times New Roman" panose="02020603050405020304" pitchFamily="18" charset="0"/>
                  </a:rPr>
                  <a:t>D'où la relation:</a:t>
                </a:r>
                <a:endParaRPr lang="fr-FR" sz="2400" dirty="0">
                  <a:effectLst/>
                  <a:latin typeface="Times New Roman" panose="02020603050405020304" pitchFamily="18" charset="0"/>
                  <a:ea typeface="Times New Roman" panose="02020603050405020304" pitchFamily="18" charset="0"/>
                </a:endParaRPr>
              </a:p>
              <a:p>
                <a:pPr algn="ctr"/>
                <a:r>
                  <a:rPr lang="fr-FR" sz="2800" dirty="0">
                    <a:effectLst/>
                    <a:latin typeface="Comic Sans MS" panose="030F0702030302020204" pitchFamily="66" charset="0"/>
                    <a:ea typeface="Times New Roman" panose="02020603050405020304" pitchFamily="18" charset="0"/>
                  </a:rPr>
                  <a:t>C</a:t>
                </a:r>
                <a:r>
                  <a:rPr lang="fr-FR" sz="2800" baseline="-25000" dirty="0">
                    <a:effectLst/>
                    <a:latin typeface="Comic Sans MS" panose="030F0702030302020204" pitchFamily="66" charset="0"/>
                    <a:ea typeface="Times New Roman" panose="02020603050405020304" pitchFamily="18" charset="0"/>
                  </a:rPr>
                  <a:t>B</a:t>
                </a:r>
                <a:r>
                  <a:rPr lang="fr-FR" sz="2800" dirty="0">
                    <a:effectLst/>
                    <a:latin typeface="Comic Sans MS" panose="030F0702030302020204" pitchFamily="66" charset="0"/>
                    <a:ea typeface="Times New Roman" panose="02020603050405020304" pitchFamily="18" charset="0"/>
                  </a:rPr>
                  <a:t>.V</a:t>
                </a:r>
                <a:r>
                  <a:rPr lang="fr-FR" sz="2800" baseline="-25000" dirty="0">
                    <a:effectLst/>
                    <a:latin typeface="Comic Sans MS" panose="030F0702030302020204" pitchFamily="66" charset="0"/>
                    <a:ea typeface="Times New Roman" panose="02020603050405020304" pitchFamily="18" charset="0"/>
                  </a:rPr>
                  <a:t>E</a:t>
                </a:r>
                <a:r>
                  <a:rPr lang="fr-FR" sz="2800" dirty="0">
                    <a:effectLst/>
                    <a:latin typeface="Comic Sans MS" panose="030F0702030302020204" pitchFamily="66" charset="0"/>
                    <a:ea typeface="Times New Roman" panose="02020603050405020304" pitchFamily="18" charset="0"/>
                  </a:rPr>
                  <a:t> = C</a:t>
                </a:r>
                <a:r>
                  <a:rPr lang="fr-FR" sz="2800" baseline="-25000" dirty="0">
                    <a:effectLst/>
                    <a:latin typeface="Comic Sans MS" panose="030F0702030302020204" pitchFamily="66" charset="0"/>
                    <a:ea typeface="Times New Roman" panose="02020603050405020304" pitchFamily="18" charset="0"/>
                  </a:rPr>
                  <a:t>A</a:t>
                </a:r>
                <a:r>
                  <a:rPr lang="fr-FR" sz="2800" dirty="0">
                    <a:effectLst/>
                    <a:latin typeface="Comic Sans MS" panose="030F0702030302020204" pitchFamily="66" charset="0"/>
                    <a:ea typeface="Times New Roman" panose="02020603050405020304" pitchFamily="18" charset="0"/>
                  </a:rPr>
                  <a:t>.V</a:t>
                </a:r>
                <a:r>
                  <a:rPr lang="fr-FR" sz="2800" baseline="-25000" dirty="0">
                    <a:effectLst/>
                    <a:latin typeface="Comic Sans MS" panose="030F0702030302020204" pitchFamily="66" charset="0"/>
                    <a:ea typeface="Times New Roman" panose="02020603050405020304" pitchFamily="18" charset="0"/>
                  </a:rPr>
                  <a:t>A</a:t>
                </a:r>
                <a:endParaRPr lang="fr-FR" sz="28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On en déduit la concentration CA de la solution d'acide éthanoïque:</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ea typeface="Times New Roman" panose="02020603050405020304" pitchFamily="18" charset="0"/>
                            </a:rPr>
                          </m:ctrlPr>
                        </m:sSubPr>
                        <m:e>
                          <m:r>
                            <m:rPr>
                              <m:nor/>
                            </m:rPr>
                            <a:rPr lang="fr-FR" sz="2400">
                              <a:effectLst/>
                              <a:latin typeface="Comic Sans MS" panose="030F0702030302020204" pitchFamily="66" charset="0"/>
                              <a:ea typeface="Times New Roman" panose="02020603050405020304" pitchFamily="18" charset="0"/>
                            </a:rPr>
                            <m:t>C</m:t>
                          </m:r>
                        </m:e>
                        <m:sub>
                          <m:r>
                            <m:rPr>
                              <m:nor/>
                            </m:rPr>
                            <a:rPr lang="fr-FR" sz="2400">
                              <a:effectLst/>
                              <a:latin typeface="Comic Sans MS" panose="030F0702030302020204" pitchFamily="66" charset="0"/>
                              <a:ea typeface="Times New Roman" panose="02020603050405020304" pitchFamily="18" charset="0"/>
                            </a:rPr>
                            <m:t>A</m:t>
                          </m:r>
                        </m:sub>
                      </m:sSub>
                      <m:r>
                        <m:rPr>
                          <m:nor/>
                        </m:rPr>
                        <a:rPr lang="fr-FR" sz="2400">
                          <a:effectLst/>
                          <a:latin typeface="Comic Sans MS" panose="030F0702030302020204" pitchFamily="66" charset="0"/>
                          <a:ea typeface="Times New Roman" panose="02020603050405020304" pitchFamily="18" charset="0"/>
                        </a:rPr>
                        <m:t>= </m:t>
                      </m:r>
                      <m:sSub>
                        <m:sSubPr>
                          <m:ctrlPr>
                            <a:rPr lang="fr-FR" sz="2400" i="1">
                              <a:effectLst/>
                              <a:latin typeface="Cambria Math" panose="02040503050406030204" pitchFamily="18" charset="0"/>
                              <a:ea typeface="Times New Roman" panose="02020603050405020304" pitchFamily="18" charset="0"/>
                            </a:rPr>
                          </m:ctrlPr>
                        </m:sSubPr>
                        <m:e>
                          <m:r>
                            <m:rPr>
                              <m:nor/>
                            </m:rPr>
                            <a:rPr lang="fr-FR" sz="2400">
                              <a:effectLst/>
                              <a:latin typeface="Comic Sans MS" panose="030F0702030302020204" pitchFamily="66" charset="0"/>
                              <a:ea typeface="Times New Roman" panose="02020603050405020304" pitchFamily="18" charset="0"/>
                            </a:rPr>
                            <m:t>C</m:t>
                          </m:r>
                        </m:e>
                        <m:sub>
                          <m:r>
                            <m:rPr>
                              <m:nor/>
                            </m:rPr>
                            <a:rPr lang="fr-FR" sz="2400">
                              <a:effectLst/>
                              <a:latin typeface="Comic Sans MS" panose="030F0702030302020204" pitchFamily="66" charset="0"/>
                              <a:ea typeface="Times New Roman" panose="02020603050405020304" pitchFamily="18" charset="0"/>
                            </a:rPr>
                            <m:t>B</m:t>
                          </m:r>
                        </m:sub>
                      </m:sSub>
                      <m:r>
                        <m:rPr>
                          <m:nor/>
                        </m:rPr>
                        <a:rPr lang="fr-FR" sz="2400">
                          <a:effectLst/>
                          <a:latin typeface="Comic Sans MS" panose="030F0702030302020204" pitchFamily="66" charset="0"/>
                          <a:ea typeface="Times New Roman" panose="02020603050405020304" pitchFamily="18" charset="0"/>
                        </a:rPr>
                        <m:t>.</m:t>
                      </m:r>
                      <m:f>
                        <m:fPr>
                          <m:ctrlPr>
                            <a:rPr lang="fr-FR" sz="2400" i="1">
                              <a:effectLst/>
                              <a:latin typeface="Cambria Math" panose="02040503050406030204" pitchFamily="18" charset="0"/>
                              <a:ea typeface="Times New Roman" panose="02020603050405020304" pitchFamily="18" charset="0"/>
                            </a:rPr>
                          </m:ctrlPr>
                        </m:fPr>
                        <m:num>
                          <m:sSub>
                            <m:sSubPr>
                              <m:ctrlPr>
                                <a:rPr lang="fr-FR" sz="2400" i="1">
                                  <a:effectLst/>
                                  <a:latin typeface="Cambria Math" panose="02040503050406030204" pitchFamily="18" charset="0"/>
                                  <a:ea typeface="Times New Roman" panose="02020603050405020304" pitchFamily="18" charset="0"/>
                                </a:rPr>
                              </m:ctrlPr>
                            </m:sSubPr>
                            <m:e>
                              <m:r>
                                <m:rPr>
                                  <m:nor/>
                                </m:rPr>
                                <a:rPr lang="fr-FR" sz="2400">
                                  <a:effectLst/>
                                  <a:latin typeface="Comic Sans MS" panose="030F0702030302020204" pitchFamily="66" charset="0"/>
                                  <a:ea typeface="Times New Roman" panose="02020603050405020304" pitchFamily="18" charset="0"/>
                                </a:rPr>
                                <m:t>V</m:t>
                              </m:r>
                            </m:e>
                            <m:sub>
                              <m:r>
                                <m:rPr>
                                  <m:nor/>
                                </m:rPr>
                                <a:rPr lang="fr-FR" sz="2400">
                                  <a:effectLst/>
                                  <a:latin typeface="Comic Sans MS" panose="030F0702030302020204" pitchFamily="66" charset="0"/>
                                  <a:ea typeface="Times New Roman" panose="02020603050405020304" pitchFamily="18" charset="0"/>
                                </a:rPr>
                                <m:t>E</m:t>
                              </m:r>
                            </m:sub>
                          </m:sSub>
                        </m:num>
                        <m:den>
                          <m:sSub>
                            <m:sSubPr>
                              <m:ctrlPr>
                                <a:rPr lang="fr-FR" sz="2400" i="1">
                                  <a:effectLst/>
                                  <a:latin typeface="Cambria Math" panose="02040503050406030204" pitchFamily="18" charset="0"/>
                                  <a:ea typeface="Times New Roman" panose="02020603050405020304" pitchFamily="18" charset="0"/>
                                </a:rPr>
                              </m:ctrlPr>
                            </m:sSubPr>
                            <m:e>
                              <m:r>
                                <m:rPr>
                                  <m:nor/>
                                </m:rPr>
                                <a:rPr lang="fr-FR" sz="2400">
                                  <a:effectLst/>
                                  <a:latin typeface="Comic Sans MS" panose="030F0702030302020204" pitchFamily="66" charset="0"/>
                                  <a:ea typeface="Times New Roman" panose="02020603050405020304" pitchFamily="18" charset="0"/>
                                </a:rPr>
                                <m:t>V</m:t>
                              </m:r>
                            </m:e>
                            <m:sub>
                              <m:r>
                                <m:rPr>
                                  <m:nor/>
                                </m:rPr>
                                <a:rPr lang="fr-FR" sz="2400">
                                  <a:effectLst/>
                                  <a:latin typeface="Comic Sans MS" panose="030F0702030302020204" pitchFamily="66" charset="0"/>
                                  <a:ea typeface="Times New Roman" panose="02020603050405020304" pitchFamily="18" charset="0"/>
                                </a:rPr>
                                <m:t>A</m:t>
                              </m:r>
                            </m:sub>
                          </m:sSub>
                        </m:den>
                      </m:f>
                    </m:oMath>
                  </m:oMathPara>
                </a14:m>
                <a:endParaRPr lang="fr-FR" sz="2400" dirty="0">
                  <a:effectLst/>
                  <a:latin typeface="Times New Roman" panose="02020603050405020304" pitchFamily="18" charset="0"/>
                  <a:ea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16E3DBAD-70AF-62FF-D585-3C7B4E9D4B15}"/>
                  </a:ext>
                </a:extLst>
              </p:cNvPr>
              <p:cNvSpPr txBox="1">
                <a:spLocks noRot="1" noChangeAspect="1" noMove="1" noResize="1" noEditPoints="1" noAdjustHandles="1" noChangeArrowheads="1" noChangeShapeType="1" noTextEdit="1"/>
              </p:cNvSpPr>
              <p:nvPr/>
            </p:nvSpPr>
            <p:spPr>
              <a:xfrm>
                <a:off x="0" y="0"/>
                <a:ext cx="12192000" cy="4843249"/>
              </a:xfrm>
              <a:prstGeom prst="rect">
                <a:avLst/>
              </a:prstGeom>
              <a:blipFill>
                <a:blip r:embed="rId2"/>
                <a:stretch>
                  <a:fillRect l="-750" t="-1008" r="-750"/>
                </a:stretch>
              </a:blipFill>
            </p:spPr>
            <p:txBody>
              <a:bodyPr/>
              <a:lstStyle/>
              <a:p>
                <a:r>
                  <a:rPr lang="fr-FR">
                    <a:noFill/>
                  </a:rPr>
                  <a:t> </a:t>
                </a:r>
              </a:p>
            </p:txBody>
          </p:sp>
        </mc:Fallback>
      </mc:AlternateContent>
    </p:spTree>
    <p:extLst>
      <p:ext uri="{BB962C8B-B14F-4D97-AF65-F5344CB8AC3E}">
        <p14:creationId xmlns:p14="http://schemas.microsoft.com/office/powerpoint/2010/main" val="2251819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550863" y="281354"/>
            <a:ext cx="5437187" cy="2112249"/>
          </a:xfrm>
        </p:spPr>
        <p:txBody>
          <a:bodyPr rtlCol="0"/>
          <a:lstStyle/>
          <a:p>
            <a:pPr algn="ctr" rtl="0"/>
            <a:r>
              <a:rPr lang="fr-FR" dirty="0">
                <a:latin typeface="Comic Sans MS" panose="030F0702030302020204" pitchFamily="66" charset="0"/>
              </a:rPr>
              <a:t>DOSAGES TITRAGES</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285638"/>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9384E16-6EAF-6B11-D22F-C50824BD0D03}"/>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2 - Utilisation d'une échelle de teinte</a:t>
            </a:r>
            <a:endParaRPr lang="fr-FR" sz="3200" dirty="0"/>
          </a:p>
        </p:txBody>
      </p:sp>
      <p:sp>
        <p:nvSpPr>
          <p:cNvPr id="5" name="ZoneTexte 4">
            <a:extLst>
              <a:ext uri="{FF2B5EF4-FFF2-40B4-BE49-F238E27FC236}">
                <a16:creationId xmlns:a16="http://schemas.microsoft.com/office/drawing/2014/main" id="{01F4137E-308E-21E3-1F94-1F7CA9BA685F}"/>
              </a:ext>
            </a:extLst>
          </p:cNvPr>
          <p:cNvSpPr txBox="1"/>
          <p:nvPr/>
        </p:nvSpPr>
        <p:spPr>
          <a:xfrm>
            <a:off x="0" y="889823"/>
            <a:ext cx="12192000" cy="204985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solution de concentration inconnue est comparée à une série de solutions comportant la même espèce chimique à des concentrations connues décroissantes. Si sa teinte est intermédiaire entre deux solutions (plus claire que l’une mais plus foncée que l’autres) alors les concentrations de ces deux solutions fournissent un encadrement de la valeur de la concentration recherchée.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1D70845D-FFCE-CC57-1649-48BAAB9EECF5}"/>
              </a:ext>
            </a:extLst>
          </p:cNvPr>
          <p:cNvPicPr>
            <a:picLocks noChangeAspect="1"/>
          </p:cNvPicPr>
          <p:nvPr/>
        </p:nvPicPr>
        <p:blipFill>
          <a:blip r:embed="rId2"/>
          <a:stretch>
            <a:fillRect/>
          </a:stretch>
        </p:blipFill>
        <p:spPr>
          <a:xfrm>
            <a:off x="1297735" y="3045188"/>
            <a:ext cx="9595065" cy="3742474"/>
          </a:xfrm>
          <a:prstGeom prst="rect">
            <a:avLst/>
          </a:prstGeom>
        </p:spPr>
      </p:pic>
    </p:spTree>
    <p:extLst>
      <p:ext uri="{BB962C8B-B14F-4D97-AF65-F5344CB8AC3E}">
        <p14:creationId xmlns:p14="http://schemas.microsoft.com/office/powerpoint/2010/main" val="27957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5BF0477-54E5-4242-1AF1-74A4DBB65E57}"/>
              </a:ext>
            </a:extLst>
          </p:cNvPr>
          <p:cNvSpPr txBox="1"/>
          <p:nvPr/>
        </p:nvSpPr>
        <p:spPr>
          <a:xfrm>
            <a:off x="0" y="654086"/>
            <a:ext cx="12192000" cy="483125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L’échelle de teinte exploite le lien entre couleur et concentration, elle repose sur la préparation de d’une série de solutions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0</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etc. de concentrations décroissantes connues et de teintes de plus en plus claires.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En comparant une solution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ou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Y</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concentration inconnue C</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ou C</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Y</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à celle de l’échelle de teinte on peut ainsi obtenir un encadrement de cette concentration inconnue.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échelle de teinte a l’avantage de permettre d’estimer rapidement la concentration d’une série de solutions mais ne fournit qu’un encadrement de la concentration.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249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DFC64A1-350B-804E-3191-81A9294DDBBA}"/>
              </a:ext>
            </a:extLst>
          </p:cNvPr>
          <p:cNvSpPr txBox="1"/>
          <p:nvPr/>
        </p:nvSpPr>
        <p:spPr>
          <a:xfrm>
            <a:off x="0" y="0"/>
            <a:ext cx="12192000" cy="6785704"/>
          </a:xfrm>
          <a:prstGeom prst="rect">
            <a:avLst/>
          </a:prstGeom>
          <a:noFill/>
        </p:spPr>
        <p:txBody>
          <a:bodyPr wrap="square">
            <a:spAutoFit/>
          </a:bodyPr>
          <a:lstStyle/>
          <a:p>
            <a:pPr algn="ctr">
              <a:lnSpc>
                <a:spcPct val="107000"/>
              </a:lnSpc>
              <a:spcAft>
                <a:spcPts val="800"/>
              </a:spcAft>
            </a:pP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rPr>
              <a:t>La solution mère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solution est mère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0</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préparée en dissolvant une masse “m” de soluté dans le solvant. Elle constitue le premier niveau de l’échelle de teinte, celui ayant la concentration la plus élevée et la teinte la plus foncée. La masse m de soluté est à déterminer en fonction du volume de solution à préparer et de la concentration C</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0</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souhaitée qui en générale est de l’ordre de 10</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mol/L ou 10</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mol/L.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3200" b="1" dirty="0">
                <a:effectLst/>
                <a:latin typeface="Comic Sans MS" panose="030F0702030302020204" pitchFamily="66" charset="0"/>
                <a:ea typeface="Times New Roman" panose="02020603050405020304" pitchFamily="18" charset="0"/>
                <a:cs typeface="Times New Roman" panose="02020603050405020304" pitchFamily="18" charset="0"/>
              </a:rPr>
              <a:t>Les solutions filles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2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solutions filles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etc. constituent les niveaux suivants de l’échelle de teinte, elles sont obtenues par dilution successives à partir de la solution mère et possèdent des concentrations de plus en plus faibles ainsi que des teintes de plus en plus claires.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318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8509AA98-DEA6-589F-F243-229E7AB8D3A9}"/>
                  </a:ext>
                </a:extLst>
              </p:cNvPr>
              <p:cNvSpPr txBox="1"/>
              <p:nvPr/>
            </p:nvSpPr>
            <p:spPr>
              <a:xfrm>
                <a:off x="0" y="0"/>
                <a:ext cx="12192000" cy="6523837"/>
              </a:xfrm>
              <a:prstGeom prst="rect">
                <a:avLst/>
              </a:prstGeom>
              <a:noFill/>
            </p:spPr>
            <p:txBody>
              <a:bodyPr wrap="square">
                <a:spAutoFit/>
              </a:bodyPr>
              <a:lstStyle/>
              <a:p>
                <a:pPr algn="just">
                  <a:lnSpc>
                    <a:spcPct val="107000"/>
                  </a:lnSpc>
                  <a:spcAft>
                    <a:spcPts val="800"/>
                  </a:spcAft>
                </a:pPr>
                <a:r>
                  <a:rPr lang="fr-FR" sz="2400" b="1"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Le facteur de dilution est un nombre qui caractérise la dilution réalisée. On le note F. Il est défini par la relation:</a:t>
                </a:r>
                <a:endParaRPr lang="fr-FR"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F</m:t>
                      </m:r>
                      <m:r>
                        <m:rPr>
                          <m:nor/>
                        </m:rPr>
                        <a:rPr lang="fr-FR" sz="2400" b="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 </m:t>
                      </m:r>
                      <m:f>
                        <m:fPr>
                          <m:ctrlPr>
                            <a:rPr lang="fr-FR" sz="24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fr-FR" sz="24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C</m:t>
                              </m:r>
                            </m:e>
                            <m:sub>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è</m:t>
                              </m:r>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re</m:t>
                              </m:r>
                            </m:sub>
                          </m:sSub>
                        </m:num>
                        <m:den>
                          <m:sSub>
                            <m:sSubPr>
                              <m:ctrlPr>
                                <a:rPr lang="fr-FR" sz="24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C</m:t>
                              </m:r>
                            </m:e>
                            <m:sub>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fille</m:t>
                              </m:r>
                            </m:sub>
                          </m:sSub>
                        </m:den>
                      </m:f>
                      <m:r>
                        <m:rPr>
                          <m:nor/>
                        </m:rPr>
                        <a:rPr lang="fr-FR" sz="2400" b="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fr-FR" sz="24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fr-FR" sz="24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fille</m:t>
                              </m:r>
                            </m:sub>
                          </m:sSub>
                        </m:num>
                        <m:den>
                          <m:sSub>
                            <m:sSubPr>
                              <m:ctrlPr>
                                <a:rPr lang="fr-FR" sz="24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è</m:t>
                              </m:r>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re</m:t>
                              </m:r>
                            </m:sub>
                          </m:sSub>
                        </m:den>
                      </m:f>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C’est un nombre obligatoirement supérieur à 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Remarque: On dilue X fois signifie que le facteur de dilution vaut X (et pas qu’on réalise x dilutions successives).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i="1" dirty="0">
                    <a:effectLst/>
                    <a:latin typeface="Comic Sans MS" panose="030F0702030302020204" pitchFamily="66" charset="0"/>
                    <a:ea typeface="Times New Roman" panose="02020603050405020304" pitchFamily="18" charset="0"/>
                    <a:cs typeface="Times New Roman" panose="02020603050405020304" pitchFamily="18" charset="0"/>
                  </a:rPr>
                  <a:t>Remarque:</a:t>
                </a: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 On réalise une dilution au X</a:t>
                </a:r>
                <a:r>
                  <a:rPr lang="fr-FR" sz="2400" i="1" baseline="30000" dirty="0">
                    <a:effectLst/>
                    <a:latin typeface="Comic Sans MS" panose="030F0702030302020204" pitchFamily="66" charset="0"/>
                    <a:ea typeface="Times New Roman" panose="02020603050405020304" pitchFamily="18" charset="0"/>
                    <a:cs typeface="Times New Roman" panose="02020603050405020304" pitchFamily="18" charset="0"/>
                  </a:rPr>
                  <a:t>ième</a:t>
                </a: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 (dixième, cinquième, vingtième) signifie que le facteur de dilution vaut X.</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En général le facteur de dilution F entre chacune des solutions filles varie de 2 à 10 (chaque dilution doit permettre d’obtenir une solution ayant une teinte distincte).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L’échelle de teinte peut comporter un nombre variable de solutions filles qui dépend de la précision de l’encadrement souhaité.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8509AA98-DEA6-589F-F243-229E7AB8D3A9}"/>
                  </a:ext>
                </a:extLst>
              </p:cNvPr>
              <p:cNvSpPr txBox="1">
                <a:spLocks noRot="1" noChangeAspect="1" noMove="1" noResize="1" noEditPoints="1" noAdjustHandles="1" noChangeArrowheads="1" noChangeShapeType="1" noTextEdit="1"/>
              </p:cNvSpPr>
              <p:nvPr/>
            </p:nvSpPr>
            <p:spPr>
              <a:xfrm>
                <a:off x="0" y="0"/>
                <a:ext cx="12192000" cy="6523837"/>
              </a:xfrm>
              <a:prstGeom prst="rect">
                <a:avLst/>
              </a:prstGeom>
              <a:blipFill>
                <a:blip r:embed="rId2"/>
                <a:stretch>
                  <a:fillRect l="-750" t="-654" r="-750" b="-1215"/>
                </a:stretch>
              </a:blipFill>
            </p:spPr>
            <p:txBody>
              <a:bodyPr/>
              <a:lstStyle/>
              <a:p>
                <a:r>
                  <a:rPr lang="fr-FR">
                    <a:noFill/>
                  </a:rPr>
                  <a:t> </a:t>
                </a:r>
              </a:p>
            </p:txBody>
          </p:sp>
        </mc:Fallback>
      </mc:AlternateContent>
    </p:spTree>
    <p:extLst>
      <p:ext uri="{BB962C8B-B14F-4D97-AF65-F5344CB8AC3E}">
        <p14:creationId xmlns:p14="http://schemas.microsoft.com/office/powerpoint/2010/main" val="968150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2E4B330-F9E2-FD44-3C42-48BED085EA76}"/>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3 - Utilisation de la masse volumique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AA7EEDC2-9F45-7774-FFEB-FF8F26DB7004}"/>
              </a:ext>
            </a:extLst>
          </p:cNvPr>
          <p:cNvSpPr txBox="1"/>
          <p:nvPr/>
        </p:nvSpPr>
        <p:spPr>
          <a:xfrm>
            <a:off x="0" y="748227"/>
            <a:ext cx="12192000" cy="601677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Si l’espèce chimique dissoute est incolore alors il est possible de fournir un encadrement de sa concentration en relevant les variations de la masse volumique d'une solution en fonction de sa concentration massique.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Principe de mesure: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tracé de la courbe d'étalonnage représentant les variations de la masse volumique en fonction de sa concentration massique permet de reporter la masse volumique de la solution inconnue puis d'en déterminer sa concentration massique.</a:t>
            </a:r>
          </a:p>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Préparation des solutions: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Supposons que l'on veuille déterminer la concentration massique C</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(X) en glucose d'une solution inconnue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Pour cela on doit commencer par préparer des solutions aqueuses de glucose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0</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4</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5</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etc.de concentration massique C</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m0</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m1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m2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m3</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m4</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m5</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etc. différentes.</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Pour faire cela on dissout des masses m</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m</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m</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m</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4</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etc. de glucose afin d'obtenir différentes solutions aqueuses de glucose de volume V = 100 </a:t>
            </a:r>
            <a:r>
              <a:rPr lang="fr-FR" sz="2400" dirty="0" err="1">
                <a:effectLst/>
                <a:latin typeface="Comic Sans MS" panose="030F0702030302020204" pitchFamily="66" charset="0"/>
                <a:ea typeface="Times New Roman" panose="02020603050405020304" pitchFamily="18" charset="0"/>
                <a:cs typeface="Times New Roman" panose="02020603050405020304" pitchFamily="18" charset="0"/>
              </a:rPr>
              <a:t>mL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436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EE7BEDA7-1FCD-7006-FCB6-647B34E6AE8A}"/>
              </a:ext>
            </a:extLst>
          </p:cNvPr>
          <p:cNvSpPr txBox="1"/>
          <p:nvPr/>
        </p:nvSpPr>
        <p:spPr>
          <a:xfrm>
            <a:off x="0" y="0"/>
            <a:ext cx="12192000" cy="4724755"/>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Mesures des masses volumiques et courbe d'étalonnage: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Afin d'obtenir la courbe d'étalonnage de la masse volumique des solutions en fonction de leurs concentrations massiques en glucose nous avons besoin de mesurer la masse volumique.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Avant de préparer les différentes solutions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0</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4</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5</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etc. nous avons pris soin de mesurer et noter la masse à vide de chacune des fioles jaugées.</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Ensuite nous devons mesurer la masse de chacune des fioles jaugées de 100mL pleines afin d'en déduire les masses de chacune des solutions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0</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4</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5</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etc.</a:t>
            </a:r>
          </a:p>
          <a:p>
            <a:pPr algn="just">
              <a:lnSpc>
                <a:spcPct val="107000"/>
              </a:lnSpc>
              <a:spcAft>
                <a:spcPts val="800"/>
              </a:spcAf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Pour d</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terminer les masses volumiques </a:t>
            </a:r>
            <a:r>
              <a:rPr kumimoji="0" lang="fr-FR" altLang="fr-FR" sz="24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r</a:t>
            </a:r>
            <a:r>
              <a:rPr kumimoji="0" lang="fr-FR" altLang="fr-FR" sz="2400" b="0"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0</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fr-FR" altLang="fr-FR" sz="24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r</a:t>
            </a:r>
            <a:r>
              <a:rPr kumimoji="0" lang="fr-FR" altLang="fr-FR" sz="2400" b="0"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1</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fr-FR" altLang="fr-FR" sz="24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r</a:t>
            </a:r>
            <a:r>
              <a:rPr kumimoji="0" lang="fr-FR" altLang="fr-FR" sz="2400" b="0"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fr-FR" altLang="fr-FR" sz="24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r</a:t>
            </a:r>
            <a:r>
              <a:rPr kumimoji="0" lang="fr-FR" altLang="fr-FR" sz="2400" b="0"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3</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fr-FR" altLang="fr-FR" sz="24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r</a:t>
            </a:r>
            <a:r>
              <a:rPr kumimoji="0" lang="fr-FR" altLang="fr-FR" sz="2400" b="0"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4</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fr-FR" altLang="fr-FR" sz="24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r</a:t>
            </a:r>
            <a:r>
              <a:rPr kumimoji="0" lang="fr-FR" altLang="fr-FR" sz="2400" b="0" i="0" u="none" strike="noStrike" cap="none" normalizeH="0" baseline="-3000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5</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de chacune de ces solutions on utilise la relation:</a:t>
            </a:r>
            <a:endParaRPr kumimoji="0" lang="fr-FR" altLang="fr-FR"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11154B1A-6621-7FD6-96AB-B6502F09B48A}"/>
                  </a:ext>
                </a:extLst>
              </p:cNvPr>
              <p:cNvGraphicFramePr>
                <a:graphicFrameLocks noGrp="1"/>
              </p:cNvGraphicFramePr>
              <p:nvPr>
                <p:extLst>
                  <p:ext uri="{D42A27DB-BD31-4B8C-83A1-F6EECF244321}">
                    <p14:modId xmlns:p14="http://schemas.microsoft.com/office/powerpoint/2010/main" val="607163068"/>
                  </p:ext>
                </p:extLst>
              </p:nvPr>
            </p:nvGraphicFramePr>
            <p:xfrm>
              <a:off x="2137541" y="5033557"/>
              <a:ext cx="7916917" cy="1486472"/>
            </p:xfrm>
            <a:graphic>
              <a:graphicData uri="http://schemas.openxmlformats.org/drawingml/2006/table">
                <a:tbl>
                  <a:tblPr firstRow="1" firstCol="1" bandRow="1">
                    <a:tableStyleId>{5C22544A-7EE6-4342-B048-85BDC9FD1C3A}</a:tableStyleId>
                  </a:tblPr>
                  <a:tblGrid>
                    <a:gridCol w="1429932">
                      <a:extLst>
                        <a:ext uri="{9D8B030D-6E8A-4147-A177-3AD203B41FA5}">
                          <a16:colId xmlns:a16="http://schemas.microsoft.com/office/drawing/2014/main" val="1474133698"/>
                        </a:ext>
                      </a:extLst>
                    </a:gridCol>
                    <a:gridCol w="6486985">
                      <a:extLst>
                        <a:ext uri="{9D8B030D-6E8A-4147-A177-3AD203B41FA5}">
                          <a16:colId xmlns:a16="http://schemas.microsoft.com/office/drawing/2014/main" val="482561910"/>
                        </a:ext>
                      </a:extLst>
                    </a:gridCol>
                  </a:tblGrid>
                  <a:tr h="0">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3200" smtClean="0">
                                    <a:solidFill>
                                      <a:srgbClr val="00B050"/>
                                    </a:solidFill>
                                    <a:effectLst/>
                                    <a:latin typeface="Symbol" panose="05050102010706020507" pitchFamily="18" charset="2"/>
                                  </a:rPr>
                                  <m:t>r</m:t>
                                </m:r>
                                <m:r>
                                  <m:rPr>
                                    <m:nor/>
                                  </m:rPr>
                                  <a:rPr lang="fr-FR" sz="3200" smtClean="0">
                                    <a:solidFill>
                                      <a:srgbClr val="00B050"/>
                                    </a:solidFill>
                                    <a:effectLst/>
                                    <a:latin typeface="Comic Sans MS" panose="030F0702030302020204" pitchFamily="66" charset="0"/>
                                  </a:rPr>
                                  <m:t> = </m:t>
                                </m:r>
                                <m:f>
                                  <m:fPr>
                                    <m:ctrlPr>
                                      <a:rPr lang="fr-FR" sz="3200" i="1">
                                        <a:solidFill>
                                          <a:srgbClr val="00B050"/>
                                        </a:solidFill>
                                        <a:effectLst/>
                                        <a:latin typeface="Cambria Math" panose="02040503050406030204" pitchFamily="18" charset="0"/>
                                      </a:rPr>
                                    </m:ctrlPr>
                                  </m:fPr>
                                  <m:num>
                                    <m:r>
                                      <m:rPr>
                                        <m:nor/>
                                      </m:rPr>
                                      <a:rPr lang="fr-FR" sz="3200">
                                        <a:solidFill>
                                          <a:srgbClr val="00B050"/>
                                        </a:solidFill>
                                        <a:effectLst/>
                                        <a:latin typeface="Comic Sans MS" panose="030F0702030302020204" pitchFamily="66" charset="0"/>
                                      </a:rPr>
                                      <m:t>m</m:t>
                                    </m:r>
                                  </m:num>
                                  <m:den>
                                    <m:r>
                                      <m:rPr>
                                        <m:nor/>
                                      </m:rPr>
                                      <a:rPr lang="fr-FR" sz="3200">
                                        <a:solidFill>
                                          <a:srgbClr val="00B050"/>
                                        </a:solidFill>
                                        <a:effectLst/>
                                        <a:latin typeface="Comic Sans MS" panose="030F0702030302020204" pitchFamily="66" charset="0"/>
                                      </a:rPr>
                                      <m:t>V</m:t>
                                    </m:r>
                                  </m:den>
                                </m:f>
                              </m:oMath>
                            </m:oMathPara>
                          </a14:m>
                          <a:endParaRPr lang="fr-FR" sz="24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r>
                            <a:rPr lang="fr-FR" sz="3200" dirty="0">
                              <a:solidFill>
                                <a:srgbClr val="00B050"/>
                              </a:solidFill>
                              <a:effectLst/>
                              <a:latin typeface="Symbol" panose="05050102010706020507" pitchFamily="18" charset="2"/>
                            </a:rPr>
                            <a:t>r</a:t>
                          </a:r>
                          <a:r>
                            <a:rPr lang="fr-FR" sz="2400" dirty="0">
                              <a:solidFill>
                                <a:srgbClr val="00B050"/>
                              </a:solidFill>
                              <a:effectLst/>
                              <a:latin typeface="Comic Sans MS" panose="030F0702030302020204" pitchFamily="66" charset="0"/>
                            </a:rPr>
                            <a:t>: Masse volumique du corps pur (</a:t>
                          </a:r>
                          <a:r>
                            <a:rPr lang="fr-FR" sz="2400">
                              <a:solidFill>
                                <a:srgbClr val="00B050"/>
                              </a:solidFill>
                              <a:effectLst/>
                              <a:latin typeface="Comic Sans MS" panose="030F0702030302020204" pitchFamily="66" charset="0"/>
                            </a:rPr>
                            <a:t>g/L)</a:t>
                          </a:r>
                          <a:endParaRPr lang="fr-FR" sz="2400" dirty="0">
                            <a:solidFill>
                              <a:srgbClr val="00B050"/>
                            </a:solidFill>
                            <a:effectLst/>
                            <a:latin typeface="Comic Sans MS" panose="030F0702030302020204" pitchFamily="66" charset="0"/>
                          </a:endParaRPr>
                        </a:p>
                        <a:p>
                          <a:pPr algn="just">
                            <a:lnSpc>
                              <a:spcPct val="107000"/>
                            </a:lnSpc>
                            <a:spcAft>
                              <a:spcPts val="800"/>
                            </a:spcAft>
                          </a:pPr>
                          <a:r>
                            <a:rPr lang="fr-FR" sz="2400" dirty="0">
                              <a:solidFill>
                                <a:srgbClr val="00B050"/>
                              </a:solidFill>
                              <a:effectLst/>
                              <a:latin typeface="Comic Sans MS" panose="030F0702030302020204" pitchFamily="66" charset="0"/>
                            </a:rPr>
                            <a:t>m: Masse du corps pur (g)</a:t>
                          </a:r>
                        </a:p>
                        <a:p>
                          <a:pPr algn="just">
                            <a:lnSpc>
                              <a:spcPct val="107000"/>
                            </a:lnSpc>
                            <a:spcAft>
                              <a:spcPts val="800"/>
                            </a:spcAft>
                          </a:pPr>
                          <a:r>
                            <a:rPr lang="fr-FR" sz="2400" dirty="0">
                              <a:solidFill>
                                <a:srgbClr val="00B050"/>
                              </a:solidFill>
                              <a:effectLst/>
                              <a:latin typeface="Comic Sans MS" panose="030F0702030302020204" pitchFamily="66" charset="0"/>
                            </a:rPr>
                            <a:t>V: Volume occupée par le corps </a:t>
                          </a:r>
                          <a:r>
                            <a:rPr lang="fr-FR" sz="2400">
                              <a:solidFill>
                                <a:srgbClr val="00B050"/>
                              </a:solidFill>
                              <a:effectLst/>
                              <a:latin typeface="Comic Sans MS" panose="030F0702030302020204" pitchFamily="66" charset="0"/>
                            </a:rPr>
                            <a:t>pur (L)</a:t>
                          </a:r>
                          <a:endParaRPr lang="fr-FR" sz="24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6705127"/>
                      </a:ext>
                    </a:extLst>
                  </a:tr>
                </a:tbl>
              </a:graphicData>
            </a:graphic>
          </p:graphicFrame>
        </mc:Choice>
        <mc:Fallback xmlns="">
          <p:graphicFrame>
            <p:nvGraphicFramePr>
              <p:cNvPr id="4" name="Tableau 3">
                <a:extLst>
                  <a:ext uri="{FF2B5EF4-FFF2-40B4-BE49-F238E27FC236}">
                    <a16:creationId xmlns:a16="http://schemas.microsoft.com/office/drawing/2014/main" id="{11154B1A-6621-7FD6-96AB-B6502F09B48A}"/>
                  </a:ext>
                </a:extLst>
              </p:cNvPr>
              <p:cNvGraphicFramePr>
                <a:graphicFrameLocks noGrp="1"/>
              </p:cNvGraphicFramePr>
              <p:nvPr>
                <p:extLst>
                  <p:ext uri="{D42A27DB-BD31-4B8C-83A1-F6EECF244321}">
                    <p14:modId xmlns:p14="http://schemas.microsoft.com/office/powerpoint/2010/main" val="607163068"/>
                  </p:ext>
                </p:extLst>
              </p:nvPr>
            </p:nvGraphicFramePr>
            <p:xfrm>
              <a:off x="2137541" y="5033557"/>
              <a:ext cx="7916917" cy="1486472"/>
            </p:xfrm>
            <a:graphic>
              <a:graphicData uri="http://schemas.openxmlformats.org/drawingml/2006/table">
                <a:tbl>
                  <a:tblPr firstRow="1" firstCol="1" bandRow="1">
                    <a:tableStyleId>{5C22544A-7EE6-4342-B048-85BDC9FD1C3A}</a:tableStyleId>
                  </a:tblPr>
                  <a:tblGrid>
                    <a:gridCol w="1429932">
                      <a:extLst>
                        <a:ext uri="{9D8B030D-6E8A-4147-A177-3AD203B41FA5}">
                          <a16:colId xmlns:a16="http://schemas.microsoft.com/office/drawing/2014/main" val="1474133698"/>
                        </a:ext>
                      </a:extLst>
                    </a:gridCol>
                    <a:gridCol w="6486985">
                      <a:extLst>
                        <a:ext uri="{9D8B030D-6E8A-4147-A177-3AD203B41FA5}">
                          <a16:colId xmlns:a16="http://schemas.microsoft.com/office/drawing/2014/main" val="482561910"/>
                        </a:ext>
                      </a:extLst>
                    </a:gridCol>
                  </a:tblGrid>
                  <a:tr h="1486472">
                    <a:tc>
                      <a:txBody>
                        <a:bodyPr/>
                        <a:lstStyle/>
                        <a:p>
                          <a:endParaRPr lang="fr-F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blipFill>
                          <a:blip r:embed="rId2"/>
                          <a:stretch>
                            <a:fillRect t="-8571" r="-453191" b="-12245"/>
                          </a:stretch>
                        </a:blipFill>
                      </a:tcPr>
                    </a:tc>
                    <a:tc>
                      <a:txBody>
                        <a:bodyPr/>
                        <a:lstStyle/>
                        <a:p>
                          <a:pPr algn="just">
                            <a:lnSpc>
                              <a:spcPct val="107000"/>
                            </a:lnSpc>
                            <a:spcAft>
                              <a:spcPts val="800"/>
                            </a:spcAft>
                          </a:pPr>
                          <a:r>
                            <a:rPr lang="fr-FR" sz="3200" dirty="0">
                              <a:solidFill>
                                <a:srgbClr val="00B050"/>
                              </a:solidFill>
                              <a:effectLst/>
                              <a:latin typeface="Symbol" panose="05050102010706020507" pitchFamily="18" charset="2"/>
                            </a:rPr>
                            <a:t>r</a:t>
                          </a:r>
                          <a:r>
                            <a:rPr lang="fr-FR" sz="2400" dirty="0">
                              <a:solidFill>
                                <a:srgbClr val="00B050"/>
                              </a:solidFill>
                              <a:effectLst/>
                              <a:latin typeface="Comic Sans MS" panose="030F0702030302020204" pitchFamily="66" charset="0"/>
                            </a:rPr>
                            <a:t>: Masse volumique du corps pur (</a:t>
                          </a:r>
                          <a:r>
                            <a:rPr lang="fr-FR" sz="2400">
                              <a:solidFill>
                                <a:srgbClr val="00B050"/>
                              </a:solidFill>
                              <a:effectLst/>
                              <a:latin typeface="Comic Sans MS" panose="030F0702030302020204" pitchFamily="66" charset="0"/>
                            </a:rPr>
                            <a:t>g/L)</a:t>
                          </a:r>
                          <a:endParaRPr lang="fr-FR" sz="2400" dirty="0">
                            <a:solidFill>
                              <a:srgbClr val="00B050"/>
                            </a:solidFill>
                            <a:effectLst/>
                            <a:latin typeface="Comic Sans MS" panose="030F0702030302020204" pitchFamily="66" charset="0"/>
                          </a:endParaRPr>
                        </a:p>
                        <a:p>
                          <a:pPr algn="just">
                            <a:lnSpc>
                              <a:spcPct val="107000"/>
                            </a:lnSpc>
                            <a:spcAft>
                              <a:spcPts val="800"/>
                            </a:spcAft>
                          </a:pPr>
                          <a:r>
                            <a:rPr lang="fr-FR" sz="2400" dirty="0">
                              <a:solidFill>
                                <a:srgbClr val="00B050"/>
                              </a:solidFill>
                              <a:effectLst/>
                              <a:latin typeface="Comic Sans MS" panose="030F0702030302020204" pitchFamily="66" charset="0"/>
                            </a:rPr>
                            <a:t>m: Masse du corps pur (g)</a:t>
                          </a:r>
                        </a:p>
                        <a:p>
                          <a:pPr algn="just">
                            <a:lnSpc>
                              <a:spcPct val="107000"/>
                            </a:lnSpc>
                            <a:spcAft>
                              <a:spcPts val="800"/>
                            </a:spcAft>
                          </a:pPr>
                          <a:r>
                            <a:rPr lang="fr-FR" sz="2400" dirty="0">
                              <a:solidFill>
                                <a:srgbClr val="00B050"/>
                              </a:solidFill>
                              <a:effectLst/>
                              <a:latin typeface="Comic Sans MS" panose="030F0702030302020204" pitchFamily="66" charset="0"/>
                            </a:rPr>
                            <a:t>V: Volume occupée par le corps </a:t>
                          </a:r>
                          <a:r>
                            <a:rPr lang="fr-FR" sz="2400">
                              <a:solidFill>
                                <a:srgbClr val="00B050"/>
                              </a:solidFill>
                              <a:effectLst/>
                              <a:latin typeface="Comic Sans MS" panose="030F0702030302020204" pitchFamily="66" charset="0"/>
                            </a:rPr>
                            <a:t>pur (L)</a:t>
                          </a:r>
                          <a:endParaRPr lang="fr-FR" sz="24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6705127"/>
                      </a:ext>
                    </a:extLst>
                  </a:tr>
                </a:tbl>
              </a:graphicData>
            </a:graphic>
          </p:graphicFrame>
        </mc:Fallback>
      </mc:AlternateContent>
    </p:spTree>
    <p:extLst>
      <p:ext uri="{BB962C8B-B14F-4D97-AF65-F5344CB8AC3E}">
        <p14:creationId xmlns:p14="http://schemas.microsoft.com/office/powerpoint/2010/main" val="1158956432"/>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1588</TotalTime>
  <Words>3121</Words>
  <Application>Microsoft Office PowerPoint</Application>
  <PresentationFormat>Grand écran</PresentationFormat>
  <Paragraphs>233</Paragraphs>
  <Slides>36</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36</vt:i4>
      </vt:variant>
    </vt:vector>
  </HeadingPairs>
  <TitlesOfParts>
    <vt:vector size="45" baseType="lpstr">
      <vt:lpstr>Arial</vt:lpstr>
      <vt:lpstr>Calibri</vt:lpstr>
      <vt:lpstr>Cambria Math</vt:lpstr>
      <vt:lpstr>Comic Sans MS</vt:lpstr>
      <vt:lpstr>Gill Sans MT</vt:lpstr>
      <vt:lpstr>Symbol</vt:lpstr>
      <vt:lpstr>Times New Roman</vt:lpstr>
      <vt:lpstr>Walbaum Display</vt:lpstr>
      <vt:lpstr>3DFloatVTI</vt:lpstr>
      <vt:lpstr>DOSAGES TITRAGES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DOSAGES TITRAGES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Prof-TC</dc:title>
  <dc:creator>Thierry Chauvet</dc:creator>
  <cp:lastModifiedBy>Thierry Chauvet</cp:lastModifiedBy>
  <cp:revision>67</cp:revision>
  <dcterms:created xsi:type="dcterms:W3CDTF">2022-09-17T08:20:32Z</dcterms:created>
  <dcterms:modified xsi:type="dcterms:W3CDTF">2023-12-12T18:18:45Z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